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57" r:id="rId4"/>
    <p:sldId id="273" r:id="rId5"/>
    <p:sldId id="272" r:id="rId6"/>
    <p:sldId id="264" r:id="rId7"/>
    <p:sldId id="276" r:id="rId8"/>
  </p:sldIdLst>
  <p:sldSz cx="9144000" cy="6858000" type="screen4x3"/>
  <p:notesSz cx="92710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21" autoAdjust="0"/>
  </p:normalViewPr>
  <p:slideViewPr>
    <p:cSldViewPr>
      <p:cViewPr varScale="1">
        <p:scale>
          <a:sx n="79" d="100"/>
          <a:sy n="79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8138" cy="349250"/>
          </a:xfrm>
          <a:prstGeom prst="rect">
            <a:avLst/>
          </a:prstGeom>
        </p:spPr>
        <p:txBody>
          <a:bodyPr vert="horz" lIns="91986" tIns="45994" rIns="91986" bIns="4599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0761" y="0"/>
            <a:ext cx="4018138" cy="349250"/>
          </a:xfrm>
          <a:prstGeom prst="rect">
            <a:avLst/>
          </a:prstGeom>
        </p:spPr>
        <p:txBody>
          <a:bodyPr vert="horz" lIns="91986" tIns="45994" rIns="91986" bIns="45994" rtlCol="0"/>
          <a:lstStyle>
            <a:lvl1pPr algn="r">
              <a:defRPr sz="1200"/>
            </a:lvl1pPr>
          </a:lstStyle>
          <a:p>
            <a:fld id="{72F5BDBD-DB1C-4803-84FB-C252B2289EE2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54"/>
            <a:ext cx="4018138" cy="349250"/>
          </a:xfrm>
          <a:prstGeom prst="rect">
            <a:avLst/>
          </a:prstGeom>
        </p:spPr>
        <p:txBody>
          <a:bodyPr vert="horz" lIns="91986" tIns="45994" rIns="91986" bIns="4599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0761" y="6634554"/>
            <a:ext cx="4018138" cy="349250"/>
          </a:xfrm>
          <a:prstGeom prst="rect">
            <a:avLst/>
          </a:prstGeom>
        </p:spPr>
        <p:txBody>
          <a:bodyPr vert="horz" lIns="91986" tIns="45994" rIns="91986" bIns="45994" rtlCol="0" anchor="b"/>
          <a:lstStyle>
            <a:lvl1pPr algn="r">
              <a:defRPr sz="1200"/>
            </a:lvl1pPr>
          </a:lstStyle>
          <a:p>
            <a:fld id="{84F441FC-2427-4091-8E89-E9D43C151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37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4017295" cy="349012"/>
          </a:xfrm>
          <a:prstGeom prst="rect">
            <a:avLst/>
          </a:prstGeom>
        </p:spPr>
        <p:txBody>
          <a:bodyPr vert="horz" lIns="91535" tIns="45767" rIns="91535" bIns="457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1621" y="2"/>
            <a:ext cx="4017295" cy="349012"/>
          </a:xfrm>
          <a:prstGeom prst="rect">
            <a:avLst/>
          </a:prstGeom>
        </p:spPr>
        <p:txBody>
          <a:bodyPr vert="horz" lIns="91535" tIns="45767" rIns="91535" bIns="45767" rtlCol="0"/>
          <a:lstStyle>
            <a:lvl1pPr algn="r">
              <a:defRPr sz="1200"/>
            </a:lvl1pPr>
          </a:lstStyle>
          <a:p>
            <a:fld id="{7F344917-D0D4-4431-9D16-F34D892C8586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925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5" tIns="45767" rIns="91535" bIns="457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6266" y="3317401"/>
            <a:ext cx="7418476" cy="3143488"/>
          </a:xfrm>
          <a:prstGeom prst="rect">
            <a:avLst/>
          </a:prstGeom>
        </p:spPr>
        <p:txBody>
          <a:bodyPr vert="horz" lIns="91535" tIns="45767" rIns="91535" bIns="4576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6634804"/>
            <a:ext cx="4017295" cy="349012"/>
          </a:xfrm>
          <a:prstGeom prst="rect">
            <a:avLst/>
          </a:prstGeom>
        </p:spPr>
        <p:txBody>
          <a:bodyPr vert="horz" lIns="91535" tIns="45767" rIns="91535" bIns="457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1621" y="6634804"/>
            <a:ext cx="4017295" cy="349012"/>
          </a:xfrm>
          <a:prstGeom prst="rect">
            <a:avLst/>
          </a:prstGeom>
        </p:spPr>
        <p:txBody>
          <a:bodyPr vert="horz" lIns="91535" tIns="45767" rIns="91535" bIns="45767" rtlCol="0" anchor="b"/>
          <a:lstStyle>
            <a:lvl1pPr algn="r">
              <a:defRPr sz="1200"/>
            </a:lvl1pPr>
          </a:lstStyle>
          <a:p>
            <a:fld id="{9B730FA8-2608-4D43-A48C-4D98C2262D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8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30FA8-2608-4D43-A48C-4D98C2262D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2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6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2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2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877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126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667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69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23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5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5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7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8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4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5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7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9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6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4A2701-4058-4D74-AD4E-CAC05C85B2CA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9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Y%202020%20Budget%20Amend%20No.%202\Budget%20Amend%20FY20%20%232%20USE%20Me.xls!Tables!R3C1:R29C3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Y%202020%20Budget%20Amend%20No.%202\Budget%20Amend%20FY20%20%232%20USE%20Me.xls!Tables!R34C1:R58C3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855022"/>
            <a:ext cx="3886200" cy="1671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57200"/>
            <a:ext cx="5943600" cy="2971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  <a:cs typeface="Narkisim" panose="020E0502050101010101" pitchFamily="34" charset="-79"/>
              </a:rPr>
              <a:t/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  <a:cs typeface="Narkisim" panose="020E0502050101010101" pitchFamily="34" charset="-79"/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  <a:cs typeface="Narkisim" panose="020E0502050101010101" pitchFamily="34" charset="-79"/>
              </a:rPr>
              <a:t/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  <a:cs typeface="Narkisim" panose="020E0502050101010101" pitchFamily="34" charset="-79"/>
              </a:rPr>
            </a:br>
            <a:r>
              <a:rPr lang="en-US" sz="4800" b="1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FY 2019-20</a:t>
            </a:r>
            <a:br>
              <a:rPr lang="en-US" sz="4800" b="1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Budget amendment no. 2</a:t>
            </a:r>
            <a:br>
              <a:rPr lang="en-US" sz="4800" b="1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5743255"/>
            <a:ext cx="1982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</a:rPr>
              <a:t>September 8,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7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6562" y="4572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FY 2019-20</a:t>
            </a:r>
            <a:br>
              <a:rPr lang="en-US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</a:br>
            <a:r>
              <a:rPr lang="en-US" b="1" cap="none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Budget Amendment No. 2</a:t>
            </a:r>
            <a:endParaRPr lang="en-US" sz="2800" b="1" cap="none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6344" y="1840829"/>
            <a:ext cx="81534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Two Budget Amendments are presented each 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year for approval by the Governing Board</a:t>
            </a: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Purpose is to modify the estimates of revenues and appropriations as previously Adopted and/or Amended, for example:</a:t>
            </a:r>
          </a:p>
          <a:p>
            <a:pPr marL="12573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Adjustments for previously approved items</a:t>
            </a:r>
          </a:p>
          <a:p>
            <a:pPr marL="1714500" lvl="3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Board approved painting</a:t>
            </a:r>
          </a:p>
          <a:p>
            <a:pPr marL="12573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Reclassification of accounts</a:t>
            </a:r>
          </a:p>
          <a:p>
            <a:pPr marL="1714500" lvl="3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Safety Initiatives Project (Committed Funds)</a:t>
            </a:r>
          </a:p>
          <a:p>
            <a:pPr marL="12573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Unanticipated/Unbudgeted Items</a:t>
            </a:r>
          </a:p>
          <a:p>
            <a:pPr marL="1714500" lvl="3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Preparation of Covid-19</a:t>
            </a:r>
          </a:p>
          <a:p>
            <a:pPr marL="1714500" lvl="3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Wellness Program</a:t>
            </a:r>
          </a:p>
          <a:p>
            <a:pPr marL="12573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Miscellaneous transfers</a:t>
            </a:r>
          </a:p>
          <a:p>
            <a:pPr marL="1714500" lvl="3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Transfers from Internal/Agency Funds</a:t>
            </a:r>
          </a:p>
          <a:p>
            <a:pPr marL="1714500" lvl="3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Transfers between General Fund accounts</a:t>
            </a:r>
          </a:p>
          <a:p>
            <a:endParaRPr lang="en-US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826844"/>
            <a:ext cx="1701428" cy="73172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135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199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FY 2019-20 Budget Amendment No. 2</a:t>
            </a:r>
          </a:p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Summary of Revenues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217119"/>
              </p:ext>
            </p:extLst>
          </p:nvPr>
        </p:nvGraphicFramePr>
        <p:xfrm>
          <a:off x="1676400" y="1534417"/>
          <a:ext cx="5334000" cy="480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4" name="Worksheet" r:id="rId3" imgW="5200681" imgH="4305171" progId="Excel.Sheet.8">
                  <p:link updateAutomatic="1"/>
                </p:oleObj>
              </mc:Choice>
              <mc:Fallback>
                <p:oleObj name="Worksheet" r:id="rId3" imgW="5200681" imgH="4305171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534417"/>
                        <a:ext cx="5334000" cy="480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19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6553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</a:rPr>
              <a:t>FY </a:t>
            </a:r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2019-20</a:t>
            </a:r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Budget Amendment No. 2</a:t>
            </a:r>
          </a:p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Major Revenue Adjustments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80997"/>
            <a:ext cx="1853828" cy="79726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1143000" y="1787708"/>
            <a:ext cx="81534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Intergovernmental</a:t>
            </a:r>
          </a:p>
          <a:p>
            <a:pPr lvl="1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Decrease to National School Lunch Program (NSLP)</a:t>
            </a:r>
          </a:p>
          <a:p>
            <a:pPr lvl="1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Increase to Florida Education Finance Program (FEFP)</a:t>
            </a:r>
          </a:p>
          <a:p>
            <a:pPr lvl="1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Increase to Public Education Capital Outlay (PECO)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2">
              <a:buClr>
                <a:schemeClr val="accent1"/>
              </a:buClr>
            </a:pPr>
            <a:endParaRPr lang="en-US" sz="12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Charges for Services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Decrease to Student Lunch Services</a:t>
            </a:r>
          </a:p>
          <a:p>
            <a:pPr marL="0" lvl="1">
              <a:buClr>
                <a:schemeClr val="accent1"/>
              </a:buClr>
            </a:pPr>
            <a:endParaRPr lang="en-US" sz="12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Other Miscellaneous Revenue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Increase for E-Rate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US" sz="12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Transfers In from Agency Funds 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Increase associated with Internal Fund Transfers</a:t>
            </a:r>
          </a:p>
          <a:p>
            <a:pPr marL="457200" lvl="2">
              <a:buClr>
                <a:schemeClr val="accent1"/>
              </a:buClr>
            </a:pPr>
            <a:endParaRPr lang="en-US" sz="12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Committed Fund Balance 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Decreased Safety Initiatives Project Completed</a:t>
            </a:r>
          </a:p>
          <a:p>
            <a:pPr marL="457200" lvl="2">
              <a:buClr>
                <a:schemeClr val="accent1"/>
              </a:buClr>
            </a:pPr>
            <a:endParaRPr lang="en-US" sz="20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1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381000"/>
            <a:ext cx="6629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FY </a:t>
            </a:r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2019-20 Budget Amendment No. 2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Summary of Expenditures</a:t>
            </a: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821523"/>
              </p:ext>
            </p:extLst>
          </p:nvPr>
        </p:nvGraphicFramePr>
        <p:xfrm>
          <a:off x="1219200" y="1752600"/>
          <a:ext cx="5641975" cy="465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Worksheet" r:id="rId3" imgW="5200681" imgH="4019581" progId="Excel.Sheet.8">
                  <p:link updateAutomatic="1"/>
                </p:oleObj>
              </mc:Choice>
              <mc:Fallback>
                <p:oleObj name="Worksheet" r:id="rId3" imgW="5200681" imgH="4019581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752600"/>
                        <a:ext cx="5641975" cy="465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1676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FY 2019-20 </a:t>
            </a:r>
            <a:r>
              <a:rPr lang="en-US" sz="3200" b="1" cap="none" dirty="0" smtClean="0">
                <a:solidFill>
                  <a:srgbClr val="002060"/>
                </a:solidFill>
                <a:latin typeface="Calibri" panose="020F0502020204030204" pitchFamily="34" charset="0"/>
              </a:rPr>
              <a:t>Budget Amendment No. 2</a:t>
            </a:r>
            <a:br>
              <a:rPr lang="en-US" sz="3200" b="1" cap="none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US" b="1" cap="none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Major Expenditure Adjustments</a:t>
            </a:r>
            <a:endParaRPr lang="en-US" sz="3200" cap="none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799" y="5715000"/>
            <a:ext cx="1524001" cy="6554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1143000" y="1828800"/>
            <a:ext cx="695826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Personnel</a:t>
            </a:r>
          </a:p>
          <a:p>
            <a:pPr lvl="1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Reduced Substitute Payroll due to school closure</a:t>
            </a:r>
          </a:p>
          <a:p>
            <a:pPr lvl="1">
              <a:buClr>
                <a:schemeClr val="accent1"/>
              </a:buClr>
            </a:pPr>
            <a:endParaRPr lang="en-US" sz="12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Operating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Increased Facility Work Orders associated with Safety Initiatives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Increased for Board Approved painting of school interiors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Increase for Wellness Program (City-Wide Program)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Reduction in Technology due to items not received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Reduction in Title II due to Covid-19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Reduction in Food and Beverage Costs due to school closure</a:t>
            </a:r>
          </a:p>
          <a:p>
            <a:pPr marL="0" lvl="1">
              <a:buClr>
                <a:schemeClr val="accent1"/>
              </a:buClr>
            </a:pPr>
            <a:endParaRPr lang="en-US" sz="12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Capital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Increase due to Guard Shack (Safety Initiatives)</a:t>
            </a:r>
          </a:p>
          <a:p>
            <a:pPr marL="800100" lvl="2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US" sz="12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152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conclusion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36030"/>
            <a:ext cx="6934200" cy="3416970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Purpose of Budget Amendment No. 2 is to adjust revenues and appropriations as noted</a:t>
            </a:r>
          </a:p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Align revenues and expenditures in preparation for year-end, as well as, financial statements</a:t>
            </a:r>
          </a:p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Request Governing Board’s approval of Budget Amendment No. 2</a:t>
            </a:r>
          </a:p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562600"/>
            <a:ext cx="1853828" cy="7972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631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19226</TotalTime>
  <Words>288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Slice</vt:lpstr>
      <vt:lpstr>F:\FY 2020 Budget Amend No. 2\Budget Amend FY20 #2 USE Me.xls!Tables!R3C1:R29C3</vt:lpstr>
      <vt:lpstr>F:\FY 2020 Budget Amend No. 2\Budget Amend FY20 #2 USE Me.xls!Tables!R34C1:R58C3</vt:lpstr>
      <vt:lpstr>  FY 2019-20 Budget amendment no. 2 </vt:lpstr>
      <vt:lpstr>FY 2019-20 Budget Amendment No. 2</vt:lpstr>
      <vt:lpstr>PowerPoint Presentation</vt:lpstr>
      <vt:lpstr>PowerPoint Presentation</vt:lpstr>
      <vt:lpstr>PowerPoint Presentation</vt:lpstr>
      <vt:lpstr>FY 2019-20 Budget Amendment No. 2 Major Expenditure Adjustments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Cape Coral Charter Schools Authority</dc:title>
  <dc:creator>Marisol Rivera</dc:creator>
  <cp:lastModifiedBy>MaryAnne Moniz</cp:lastModifiedBy>
  <cp:revision>241</cp:revision>
  <cp:lastPrinted>2020-09-08T14:08:18Z</cp:lastPrinted>
  <dcterms:created xsi:type="dcterms:W3CDTF">2014-07-11T18:48:59Z</dcterms:created>
  <dcterms:modified xsi:type="dcterms:W3CDTF">2020-09-08T14:09:39Z</dcterms:modified>
</cp:coreProperties>
</file>