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62" r:id="rId4"/>
    <p:sldId id="257" r:id="rId5"/>
    <p:sldId id="275" r:id="rId6"/>
    <p:sldId id="273" r:id="rId7"/>
    <p:sldId id="272" r:id="rId8"/>
    <p:sldId id="264" r:id="rId9"/>
    <p:sldId id="265" r:id="rId10"/>
    <p:sldId id="266" r:id="rId11"/>
    <p:sldId id="274" r:id="rId12"/>
    <p:sldId id="276" r:id="rId13"/>
    <p:sldId id="269" r:id="rId1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5" y="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/>
          <a:lstStyle>
            <a:lvl1pPr algn="r">
              <a:defRPr sz="1200"/>
            </a:lvl1pPr>
          </a:lstStyle>
          <a:p>
            <a:fld id="{72F5BDBD-DB1C-4803-84FB-C252B2289EE2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8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5" y="6658680"/>
            <a:ext cx="4029145" cy="350520"/>
          </a:xfrm>
          <a:prstGeom prst="rect">
            <a:avLst/>
          </a:prstGeom>
        </p:spPr>
        <p:txBody>
          <a:bodyPr vert="horz" lIns="91712" tIns="45857" rIns="91712" bIns="45857" rtlCol="0" anchor="b"/>
          <a:lstStyle>
            <a:lvl1pPr algn="r">
              <a:defRPr sz="1200"/>
            </a:lvl1pPr>
          </a:lstStyle>
          <a:p>
            <a:fld id="{84F441FC-2427-4091-8E89-E9D43C151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005" y="0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/>
          <a:lstStyle>
            <a:lvl1pPr algn="r">
              <a:defRPr sz="1200"/>
            </a:lvl1pPr>
          </a:lstStyle>
          <a:p>
            <a:fld id="{7F344917-D0D4-4431-9D16-F34D892C8586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2" tIns="45631" rIns="91262" bIns="456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801" y="3329462"/>
            <a:ext cx="7438801" cy="3154919"/>
          </a:xfrm>
          <a:prstGeom prst="rect">
            <a:avLst/>
          </a:prstGeom>
        </p:spPr>
        <p:txBody>
          <a:bodyPr vert="horz" lIns="91262" tIns="45631" rIns="91262" bIns="456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8926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005" y="6658926"/>
            <a:ext cx="4028301" cy="350281"/>
          </a:xfrm>
          <a:prstGeom prst="rect">
            <a:avLst/>
          </a:prstGeom>
        </p:spPr>
        <p:txBody>
          <a:bodyPr vert="horz" lIns="91262" tIns="45631" rIns="91262" bIns="45631" rtlCol="0" anchor="b"/>
          <a:lstStyle>
            <a:lvl1pPr algn="r">
              <a:defRPr sz="1200"/>
            </a:lvl1pPr>
          </a:lstStyle>
          <a:p>
            <a:fld id="{9B730FA8-2608-4D43-A48C-4D98C2262D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30FA8-2608-4D43-A48C-4D98C2262D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2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4A2701-4058-4D74-AD4E-CAC05C85B2CA}" type="datetimeFigureOut">
              <a:rPr lang="en-US" smtClean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F4FDFF-362A-49DF-A0BC-C769AAC853A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D:\Presentation%20Tables%20for%20FY21-23%20Proposed%20Presentation.xlsx!Sheet2!R4C1:R19C1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file:///D:\Presentation%20Tables%20for%20FY21-23%20Proposed%20Presentation.xlsx!Sheet3!R4C2:R29C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D:\Presentation%20Tables%20for%20FY21-23%20Proposed%20Presentation.xlsx!Sheet1!R3C1:R22C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D:\Presentation%20Tables%20for%20FY21-23%20Proposed%20Presentation.xlsx!Sheet1!R23C1:R40C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D:\Presentation%20Tables%20for%20FY21-23%20Proposed%20Presentation.xlsx!Staffing!R4C2:R26C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0445" y="2057400"/>
            <a:ext cx="6096000" cy="2971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>Cape Coral </a:t>
            </a:r>
            <a:b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>Charter School Authority</a:t>
            </a:r>
            <a:b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>FY 2021-2023</a:t>
            </a:r>
            <a:b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>Proposed Operating Budget</a:t>
            </a:r>
            <a:r>
              <a:rPr lang="en-US" sz="3600" dirty="0">
                <a:latin typeface="Berlin Sans FB Demi" panose="020E0802020502020306" pitchFamily="34" charset="0"/>
                <a:cs typeface="Narkisim" panose="020E0502050101010101" pitchFamily="34" charset="-79"/>
              </a:rPr>
              <a:t/>
            </a:r>
            <a:br>
              <a:rPr lang="en-US" sz="3600" dirty="0">
                <a:latin typeface="Berlin Sans FB Demi" panose="020E0802020502020306" pitchFamily="34" charset="0"/>
                <a:cs typeface="Narkisim" panose="020E0502050101010101" pitchFamily="34" charset="-79"/>
              </a:rPr>
            </a:br>
            <a:r>
              <a:rPr lang="en-US" sz="3600" dirty="0" smtClean="0">
                <a:latin typeface="Berlin Sans FB Demi" panose="020E0802020502020306" pitchFamily="34" charset="0"/>
                <a:cs typeface="Narkisim" panose="020E0502050101010101" pitchFamily="34" charset="-79"/>
              </a:rPr>
              <a:t>June 9, 2020</a:t>
            </a:r>
            <a:endParaRPr lang="en-US" sz="3600" dirty="0">
              <a:latin typeface="Berlin Sans FB Demi" panose="020E0802020502020306" pitchFamily="34" charset="0"/>
              <a:cs typeface="Narkisim" panose="020E0502050101010101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600"/>
            <a:ext cx="1482244" cy="141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FY 2021-2023</a:t>
            </a:r>
            <a:b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PROPOSED CAPITAL EXPENDITURES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905000"/>
            <a:ext cx="71628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Currently budgeted at $329,304 or 1.22% of </a:t>
            </a:r>
            <a:r>
              <a:rPr lang="en-US" dirty="0" smtClean="0">
                <a:latin typeface="Calibri" panose="020F0502020204030204" pitchFamily="34" charset="0"/>
              </a:rPr>
              <a:t>the FY 2021 </a:t>
            </a:r>
            <a:r>
              <a:rPr lang="en-US" dirty="0" smtClean="0">
                <a:latin typeface="Calibri" panose="020F0502020204030204" pitchFamily="34" charset="0"/>
              </a:rPr>
              <a:t>Proposed Operating B</a:t>
            </a:r>
            <a:r>
              <a:rPr lang="en-US" dirty="0" smtClean="0">
                <a:latin typeface="Calibri" panose="020F0502020204030204" pitchFamily="34" charset="0"/>
              </a:rPr>
              <a:t>udget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P.O.’s previously approved but work not completed: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Sun State (2 Buses) $218,492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Playmore </a:t>
            </a:r>
            <a:r>
              <a:rPr lang="en-US" sz="2000" dirty="0">
                <a:latin typeface="Calibri" panose="020F0502020204030204" pitchFamily="34" charset="0"/>
              </a:rPr>
              <a:t>p</a:t>
            </a:r>
            <a:r>
              <a:rPr lang="en-US" sz="2000" dirty="0" smtClean="0">
                <a:latin typeface="Calibri" panose="020F0502020204030204" pitchFamily="34" charset="0"/>
              </a:rPr>
              <a:t>layground flooring at both elementary schools $47,812</a:t>
            </a:r>
          </a:p>
          <a:p>
            <a:pPr lvl="1"/>
            <a:r>
              <a:rPr lang="en-US" sz="2300" dirty="0" smtClean="0">
                <a:latin typeface="Calibri" panose="020F0502020204030204" pitchFamily="34" charset="0"/>
              </a:rPr>
              <a:t>Other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Scoreboards (2) at OHS gymnasium $13,000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Café </a:t>
            </a:r>
            <a:r>
              <a:rPr lang="en-US" sz="2000" dirty="0">
                <a:latin typeface="Calibri" panose="020F0502020204030204" pitchFamily="34" charset="0"/>
              </a:rPr>
              <a:t>t</a:t>
            </a:r>
            <a:r>
              <a:rPr lang="en-US" sz="2000" dirty="0" smtClean="0">
                <a:latin typeface="Calibri" panose="020F0502020204030204" pitchFamily="34" charset="0"/>
              </a:rPr>
              <a:t>ables at OMS $50,000</a:t>
            </a:r>
          </a:p>
          <a:p>
            <a:pPr marL="731520" lvl="2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731520" lvl="2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10200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FY 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2021-2023</a:t>
            </a:r>
            <a:b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PROPOSED DEBT SERVICE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1828800"/>
            <a:ext cx="6553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Currently budgeted at $90,381 or .33% of </a:t>
            </a:r>
            <a:r>
              <a:rPr lang="en-US" sz="2400" dirty="0" smtClean="0">
                <a:latin typeface="Calibri" panose="020F0502020204030204" pitchFamily="34" charset="0"/>
              </a:rPr>
              <a:t> the FY 2021 Proposed Operating Budget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100" dirty="0" smtClean="0">
                <a:latin typeface="Calibri" panose="020F0502020204030204" pitchFamily="34" charset="0"/>
              </a:rPr>
              <a:t>Debt Service on remaining 4 buses to be paid mid </a:t>
            </a:r>
            <a:r>
              <a:rPr lang="en-US" sz="2100" dirty="0" smtClean="0">
                <a:latin typeface="Calibri" panose="020F0502020204030204" pitchFamily="34" charset="0"/>
              </a:rPr>
              <a:t>FY </a:t>
            </a:r>
            <a:r>
              <a:rPr lang="en-US" sz="2100" dirty="0" smtClean="0">
                <a:latin typeface="Calibri" panose="020F0502020204030204" pitchFamily="34" charset="0"/>
              </a:rPr>
              <a:t>2022</a:t>
            </a:r>
          </a:p>
          <a:p>
            <a:pPr marL="800100" lvl="1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100" dirty="0" smtClean="0">
                <a:latin typeface="Calibri" panose="020F0502020204030204" pitchFamily="34" charset="0"/>
              </a:rPr>
              <a:t>Copier Lease has 3 ½ years remaining</a:t>
            </a:r>
            <a:endParaRPr lang="en-US" sz="21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486400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FY 2021-2023</a:t>
            </a:r>
            <a:b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PROPOSED FUND BALANCE/RESERVES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34311"/>
            <a:ext cx="1089763" cy="1038359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53811"/>
              </p:ext>
            </p:extLst>
          </p:nvPr>
        </p:nvGraphicFramePr>
        <p:xfrm>
          <a:off x="1219200" y="2438400"/>
          <a:ext cx="67056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Worksheet" r:id="rId4" imgW="6915050" imgH="4638764" progId="Excel.Sheet.12">
                  <p:link updateAutomatic="1"/>
                </p:oleObj>
              </mc:Choice>
              <mc:Fallback>
                <p:oleObj name="Worksheet" r:id="rId4" imgW="6915050" imgH="46387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438400"/>
                        <a:ext cx="67056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61999" y="1472981"/>
            <a:ext cx="746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</a:rPr>
              <a:t>The Charter School Authority shall maintain, at a minimum, an unassigned fund balance in its operating fund equal to 5% of the annual 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CONCLUSION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371600"/>
            <a:ext cx="7086600" cy="44958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Calibri" panose="020F0502020204030204" pitchFamily="34" charset="0"/>
              </a:rPr>
              <a:t>Overall, the FY 2021 Proposed Operating Budget reflects a decrease of </a:t>
            </a:r>
            <a:r>
              <a:rPr lang="en-US" sz="9600" dirty="0" smtClean="0">
                <a:latin typeface="Calibri" panose="020F0502020204030204" pitchFamily="34" charset="0"/>
              </a:rPr>
              <a:t>-4.91</a:t>
            </a:r>
            <a:r>
              <a:rPr lang="en-US" sz="9600" dirty="0" smtClean="0">
                <a:latin typeface="Calibri" panose="020F0502020204030204" pitchFamily="34" charset="0"/>
              </a:rPr>
              <a:t>% over the FY 2020 Adopted Operating </a:t>
            </a:r>
            <a:r>
              <a:rPr lang="en-US" sz="9600" dirty="0" smtClean="0">
                <a:latin typeface="Calibri" panose="020F0502020204030204" pitchFamily="34" charset="0"/>
              </a:rPr>
              <a:t>Budget or -4.71% over the FY 2020 Amended.  </a:t>
            </a:r>
            <a:r>
              <a:rPr lang="en-US" sz="9600" dirty="0" smtClean="0">
                <a:latin typeface="Calibri" panose="020F0502020204030204" pitchFamily="34" charset="0"/>
              </a:rPr>
              <a:t>Key factors include:</a:t>
            </a:r>
          </a:p>
          <a:p>
            <a:pPr lvl="1"/>
            <a:r>
              <a:rPr lang="en-US" sz="8200" dirty="0" smtClean="0">
                <a:latin typeface="Calibri" panose="020F0502020204030204" pitchFamily="34" charset="0"/>
              </a:rPr>
              <a:t>Reduced revenues in AICE Program</a:t>
            </a:r>
          </a:p>
          <a:p>
            <a:pPr lvl="1"/>
            <a:r>
              <a:rPr lang="en-US" sz="8200" dirty="0" smtClean="0">
                <a:latin typeface="Calibri" panose="020F0502020204030204" pitchFamily="34" charset="0"/>
              </a:rPr>
              <a:t>Reduced capital items </a:t>
            </a:r>
          </a:p>
          <a:p>
            <a:pPr lvl="1"/>
            <a:r>
              <a:rPr lang="en-US" sz="8200" dirty="0" smtClean="0">
                <a:latin typeface="Calibri" panose="020F0502020204030204" pitchFamily="34" charset="0"/>
              </a:rPr>
              <a:t>Reduced debt service on initial purchase of buses</a:t>
            </a:r>
          </a:p>
          <a:p>
            <a:pPr lvl="1"/>
            <a:r>
              <a:rPr lang="en-US" sz="8200" dirty="0" smtClean="0">
                <a:latin typeface="Calibri" panose="020F0502020204030204" pitchFamily="34" charset="0"/>
              </a:rPr>
              <a:t>Completion of safety </a:t>
            </a:r>
            <a:r>
              <a:rPr lang="en-US" sz="8200" dirty="0" smtClean="0">
                <a:latin typeface="Calibri" panose="020F0502020204030204" pitchFamily="34" charset="0"/>
              </a:rPr>
              <a:t>measures</a:t>
            </a:r>
          </a:p>
          <a:p>
            <a:pPr lvl="1"/>
            <a:endParaRPr lang="en-US" sz="4800" dirty="0" smtClean="0">
              <a:latin typeface="Calibri" panose="020F0502020204030204" pitchFamily="34" charset="0"/>
            </a:endParaRPr>
          </a:p>
          <a:p>
            <a:r>
              <a:rPr lang="en-US" sz="9600" dirty="0" smtClean="0">
                <a:latin typeface="Calibri" panose="020F0502020204030204" pitchFamily="34" charset="0"/>
              </a:rPr>
              <a:t>Adopted </a:t>
            </a:r>
            <a:r>
              <a:rPr lang="en-US" sz="9600" dirty="0" smtClean="0">
                <a:latin typeface="Calibri" panose="020F0502020204030204" pitchFamily="34" charset="0"/>
              </a:rPr>
              <a:t>Budget will be presented in August 2020 for approval and incorporated into City of Cape Coral Public Hearings for final approval in September </a:t>
            </a:r>
            <a:r>
              <a:rPr lang="en-US" sz="9600" dirty="0" smtClean="0">
                <a:latin typeface="Calibri" panose="020F0502020204030204" pitchFamily="34" charset="0"/>
              </a:rPr>
              <a:t>2020</a:t>
            </a:r>
          </a:p>
          <a:p>
            <a:endParaRPr lang="en-US" sz="4800" dirty="0" smtClean="0">
              <a:latin typeface="Calibri" panose="020F0502020204030204" pitchFamily="34" charset="0"/>
            </a:endParaRPr>
          </a:p>
          <a:p>
            <a:r>
              <a:rPr lang="en-US" sz="9600" dirty="0" smtClean="0">
                <a:latin typeface="Calibri" panose="020F0502020204030204" pitchFamily="34" charset="0"/>
              </a:rPr>
              <a:t>In </a:t>
            </a:r>
            <a:r>
              <a:rPr lang="en-US" sz="9600" dirty="0" smtClean="0">
                <a:latin typeface="Calibri" panose="020F0502020204030204" pitchFamily="34" charset="0"/>
              </a:rPr>
              <a:t>closing, we ask for the Governing Board’s approval of the FY 2021 Proposed Operating Budget.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34311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562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2021-2023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BUDGET HIGHLIGHTS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752600"/>
            <a:ext cx="75184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" panose="020F0502020204030204" pitchFamily="34" charset="0"/>
              </a:rPr>
              <a:t>Three year rolling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Consistent with City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Better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Assists in making future financial decisions</a:t>
            </a:r>
          </a:p>
          <a:p>
            <a:endParaRPr lang="en-US" sz="2400" b="1" dirty="0" smtClean="0"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" panose="020F0502020204030204" pitchFamily="34" charset="0"/>
              </a:rPr>
              <a:t>Held two Budget Workshops and multiple staff meetings</a:t>
            </a:r>
          </a:p>
          <a:p>
            <a:endParaRPr lang="en-US" sz="2400" b="1" dirty="0">
              <a:latin typeface="Calibri" panose="020F0502020204030204" pitchFamily="34" charset="0"/>
            </a:endParaRPr>
          </a:p>
          <a:p>
            <a:pPr marL="342900" indent="-3429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" panose="020F0502020204030204" pitchFamily="34" charset="0"/>
              </a:rPr>
              <a:t>Governing Board will be asked to approve FY 2021 Proposed Operating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  <a:p>
            <a:endParaRPr lang="en-US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825" y="5596212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599"/>
            <a:ext cx="1089763" cy="10383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4572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FY 2021-2023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PROPOSED ENROLLMENT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818300"/>
              </p:ext>
            </p:extLst>
          </p:nvPr>
        </p:nvGraphicFramePr>
        <p:xfrm>
          <a:off x="592931" y="1752600"/>
          <a:ext cx="7881938" cy="4716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Worksheet" r:id="rId4" imgW="8067625" imgH="4991278" progId="Excel.Sheet.12">
                  <p:link updateAutomatic="1"/>
                </p:oleObj>
              </mc:Choice>
              <mc:Fallback>
                <p:oleObj name="Worksheet" r:id="rId4" imgW="8067625" imgH="499127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2931" y="1752600"/>
                        <a:ext cx="7881938" cy="4716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6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199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FY 2021-2023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PROPOSED REVENUE BUDGET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0" y="5638800"/>
            <a:ext cx="1089763" cy="1038359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559630"/>
              </p:ext>
            </p:extLst>
          </p:nvPr>
        </p:nvGraphicFramePr>
        <p:xfrm>
          <a:off x="304801" y="1828800"/>
          <a:ext cx="8077200" cy="3509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Worksheet" r:id="rId4" imgW="9010750" imgH="3914909" progId="Excel.Sheet.12">
                  <p:link updateAutomatic="1"/>
                </p:oleObj>
              </mc:Choice>
              <mc:Fallback>
                <p:oleObj name="Worksheet" r:id="rId4" imgW="9010750" imgH="391490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1" y="1828800"/>
                        <a:ext cx="8077200" cy="3509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1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</a:rPr>
              <a:t>FY 2021-2023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PROPOSED REVENUE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99489"/>
            <a:ext cx="77724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Major revenues are budgeted at 95% per policy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Florida Education Finance Program (FEFP) reflects an increase of $100 per full time equivalent (FTE)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Safe School component will be used to cover School Resource Officers (SRO’s)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Discretionary Capital $1.7m remains in Restricted Fund Balance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Education Capital Outlay to increase by $11 mil across all Charter Schools; will adjust as funding is announced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 School Recognition or Best &amp; Brightest Funding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634882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latin typeface="Calibri" panose="020F0502020204030204" pitchFamily="34" charset="0"/>
              </a:rPr>
              <a:t>2021-2023</a:t>
            </a:r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PROPOSED </a:t>
            </a:r>
            <a:r>
              <a:rPr lang="en-US" sz="3200" b="1" dirty="0">
                <a:latin typeface="Calibri" panose="020F0502020204030204" pitchFamily="34" charset="0"/>
              </a:rPr>
              <a:t>OPERATING </a:t>
            </a:r>
            <a:r>
              <a:rPr lang="en-US" sz="3200" b="1" dirty="0" smtClean="0">
                <a:latin typeface="Calibri" panose="020F0502020204030204" pitchFamily="34" charset="0"/>
              </a:rPr>
              <a:t>BUDGET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999" y="5562600"/>
            <a:ext cx="1089763" cy="1038359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699498"/>
              </p:ext>
            </p:extLst>
          </p:nvPr>
        </p:nvGraphicFramePr>
        <p:xfrm>
          <a:off x="304800" y="1905000"/>
          <a:ext cx="8239125" cy="323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Worksheet" r:id="rId4" imgW="9010750" imgH="3533953" progId="Excel.Sheet.12">
                  <p:link updateAutomatic="1"/>
                </p:oleObj>
              </mc:Choice>
              <mc:Fallback>
                <p:oleObj name="Worksheet" r:id="rId4" imgW="9010750" imgH="353395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905000"/>
                        <a:ext cx="8239125" cy="323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8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500" y="381000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latin typeface="Calibri" panose="020F0502020204030204" pitchFamily="34" charset="0"/>
              </a:rPr>
              <a:t>2021</a:t>
            </a:r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PROPOSED STAFFING SUMMARY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00" y="5334000"/>
            <a:ext cx="1089763" cy="103835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94938"/>
              </p:ext>
            </p:extLst>
          </p:nvPr>
        </p:nvGraphicFramePr>
        <p:xfrm>
          <a:off x="1066800" y="1752600"/>
          <a:ext cx="69723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Worksheet" r:id="rId4" imgW="6972499" imgH="4419645" progId="Excel.Sheet.12">
                  <p:link updateAutomatic="1"/>
                </p:oleObj>
              </mc:Choice>
              <mc:Fallback>
                <p:oleObj name="Worksheet" r:id="rId4" imgW="6972499" imgH="441964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752600"/>
                        <a:ext cx="69723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486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FY 2021-2023</a:t>
            </a:r>
            <a:b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PROPOSED PERSONNEL OVERVIEW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7848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Payroll accounts for $18.2 million or 67.38% of the FY 2021 Proposed Operating Budget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Includes Base Pay, Add Pays, Substitute Pay, FICA, Medicare, Workers’ Comp, Florida Retirement System (FRS), and Overheads (health, disability insurance, etc.)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Includes a 3% increase across all staff; awaiting announcement of Teacher Salary Allocation before final determination is made on how the 3% Teacher portion will be disbursed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FRS is budgeted at 8.47% (will be announced in July)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Health care premiums reflect a 5% increase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Slight reduction to Workers’ Compensation Rates </a:t>
            </a:r>
          </a:p>
          <a:p>
            <a:pPr marL="731520" lvl="2" indent="0">
              <a:buNone/>
            </a:pPr>
            <a:endParaRPr lang="en-US" sz="1050" dirty="0" smtClean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03316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FY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2021-2023</a:t>
            </a:r>
            <a:b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PROPOSED OPERATING EXPENDITURES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9171" y="1752600"/>
            <a:ext cx="7162800" cy="47244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latin typeface="Calibri" panose="020F0502020204030204" pitchFamily="34" charset="0"/>
              </a:rPr>
              <a:t>Accounts for $8.4 million or 31.06% </a:t>
            </a:r>
            <a:r>
              <a:rPr lang="en-US" sz="5100" dirty="0" smtClean="0">
                <a:latin typeface="Calibri" panose="020F0502020204030204" pitchFamily="34" charset="0"/>
              </a:rPr>
              <a:t>of the FY 2021 Proposed Operating </a:t>
            </a:r>
            <a:r>
              <a:rPr lang="en-US" sz="5100" dirty="0" smtClean="0">
                <a:latin typeface="Calibri" panose="020F0502020204030204" pitchFamily="34" charset="0"/>
              </a:rPr>
              <a:t>Budget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Rollover purchase orders from FY20 as previously approved but work remains in process:</a:t>
            </a:r>
          </a:p>
          <a:p>
            <a:pPr lvl="2"/>
            <a:r>
              <a:rPr lang="en-US" sz="4200" dirty="0" smtClean="0">
                <a:latin typeface="Calibri" panose="020F0502020204030204" pitchFamily="34" charset="0"/>
              </a:rPr>
              <a:t>Spiro – Marketing $7,637</a:t>
            </a:r>
          </a:p>
          <a:p>
            <a:pPr lvl="2"/>
            <a:r>
              <a:rPr lang="en-US" sz="4500" dirty="0" smtClean="0">
                <a:latin typeface="Calibri" panose="020F0502020204030204" pitchFamily="34" charset="0"/>
              </a:rPr>
              <a:t>Florida Painters – 2 Elementary Schools $95,670</a:t>
            </a:r>
          </a:p>
          <a:p>
            <a:pPr lvl="2"/>
            <a:r>
              <a:rPr lang="en-US" sz="4500" dirty="0" smtClean="0">
                <a:latin typeface="Calibri" panose="020F0502020204030204" pitchFamily="34" charset="0"/>
              </a:rPr>
              <a:t>Premier Bureau Speaker (Title II) $6,750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Technology refresh now budgeted at $288k annually as part of Best Practice’s recommendation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Textbook Adoption year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Avalon – back field site work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Painting of  OMS and OHS</a:t>
            </a:r>
          </a:p>
          <a:p>
            <a:pPr lvl="1"/>
            <a:r>
              <a:rPr lang="en-US" sz="4500" dirty="0" smtClean="0">
                <a:latin typeface="Calibri" panose="020F0502020204030204" pitchFamily="34" charset="0"/>
              </a:rPr>
              <a:t>Medical PPE items due to Covid-19</a:t>
            </a:r>
          </a:p>
          <a:p>
            <a:pPr lvl="3"/>
            <a:endParaRPr lang="en-US" sz="4500" dirty="0" smtClean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4500" dirty="0" smtClean="0">
              <a:latin typeface="Calibri" panose="020F0502020204030204" pitchFamily="34" charset="0"/>
            </a:endParaRPr>
          </a:p>
          <a:p>
            <a:pPr lvl="3"/>
            <a:endParaRPr lang="en-US" dirty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lvl="3"/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34311"/>
            <a:ext cx="1089763" cy="10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16386</TotalTime>
  <Words>566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Arial</vt:lpstr>
      <vt:lpstr>Berlin Sans FB Demi</vt:lpstr>
      <vt:lpstr>Calibri</vt:lpstr>
      <vt:lpstr>Century Schoolbook</vt:lpstr>
      <vt:lpstr>Courier New</vt:lpstr>
      <vt:lpstr>Narkisim</vt:lpstr>
      <vt:lpstr>Wingdings</vt:lpstr>
      <vt:lpstr>Wingdings 2</vt:lpstr>
      <vt:lpstr>Oriel</vt:lpstr>
      <vt:lpstr>file:///D:\Presentation%20Tables%20for%20FY21-23%20Proposed%20Presentation.xlsx!Sheet3!R4C2:R29C10</vt:lpstr>
      <vt:lpstr>file:///D:\Presentation%20Tables%20for%20FY21-23%20Proposed%20Presentation.xlsx!Staffing!R4C2:R26C9</vt:lpstr>
      <vt:lpstr>file:///D:\Presentation%20Tables%20for%20FY21-23%20Proposed%20Presentation.xlsx!Sheet2!R4C1:R19C10</vt:lpstr>
      <vt:lpstr>D:\Presentation Tables for FY21-23 Proposed Presentation.xlsx!Sheet1!R3C1:R22C10</vt:lpstr>
      <vt:lpstr>D:\Presentation Tables for FY21-23 Proposed Presentation.xlsx!Sheet1!R23C1:R40C10</vt:lpstr>
      <vt:lpstr>Cape Coral  Charter School Authority  FY 2021-2023 Proposed Operating Budget June 9, 2020</vt:lpstr>
      <vt:lpstr>FY 2021-2023 BUDGET HIGHLIGHTS</vt:lpstr>
      <vt:lpstr>PowerPoint Presentation</vt:lpstr>
      <vt:lpstr>PowerPoint Presentation</vt:lpstr>
      <vt:lpstr>FY 2021-2023 PROPOSED REVENUE BUDGET</vt:lpstr>
      <vt:lpstr>PowerPoint Presentation</vt:lpstr>
      <vt:lpstr>PowerPoint Presentation</vt:lpstr>
      <vt:lpstr>FY 2021-2023 PROPOSED PERSONNEL OVERVIEW</vt:lpstr>
      <vt:lpstr>FY 2021-2023 PROPOSED OPERATING EXPENDITURES</vt:lpstr>
      <vt:lpstr>FY 2021-2023 PROPOSED CAPITAL EXPENDITURES</vt:lpstr>
      <vt:lpstr>FY 2021-2023 PROPOSED DEBT SERVICE</vt:lpstr>
      <vt:lpstr>FY 2021-2023 PROPOSED FUND BALANCE/RESERVES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Cape Coral Charter Schools Authority</dc:title>
  <dc:creator>Marisol Rivera</dc:creator>
  <cp:lastModifiedBy>MaryAnne Moniz</cp:lastModifiedBy>
  <cp:revision>211</cp:revision>
  <cp:lastPrinted>2020-06-02T13:07:38Z</cp:lastPrinted>
  <dcterms:created xsi:type="dcterms:W3CDTF">2014-07-11T18:48:59Z</dcterms:created>
  <dcterms:modified xsi:type="dcterms:W3CDTF">2020-06-02T13:24:00Z</dcterms:modified>
</cp:coreProperties>
</file>