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5" r:id="rId2"/>
    <p:sldId id="291" r:id="rId3"/>
    <p:sldId id="274" r:id="rId4"/>
    <p:sldId id="289" r:id="rId5"/>
    <p:sldId id="300" r:id="rId6"/>
    <p:sldId id="307" r:id="rId7"/>
    <p:sldId id="299" r:id="rId8"/>
    <p:sldId id="303" r:id="rId9"/>
    <p:sldId id="301" r:id="rId10"/>
    <p:sldId id="302" r:id="rId11"/>
    <p:sldId id="290" r:id="rId12"/>
    <p:sldId id="304" r:id="rId13"/>
    <p:sldId id="30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9559" autoAdjust="0"/>
  </p:normalViewPr>
  <p:slideViewPr>
    <p:cSldViewPr>
      <p:cViewPr varScale="1">
        <p:scale>
          <a:sx n="97" d="100"/>
          <a:sy n="97" d="100"/>
        </p:scale>
        <p:origin x="91" y="130"/>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A8A92-DACB-4EC5-B43D-D8D5BB06AE8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6BDA273-676B-409D-8FAC-BD3748B7338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Overview of Budget Process</a:t>
          </a:r>
        </a:p>
      </dgm:t>
    </dgm:pt>
    <dgm:pt modelId="{53568D7E-261F-4C14-9A83-29914404F506}" type="parTrans" cxnId="{009ECB55-BBAB-4AF9-85C0-99A4A08D393B}">
      <dgm:prSet/>
      <dgm:spPr/>
      <dgm:t>
        <a:bodyPr/>
        <a:lstStyle/>
        <a:p>
          <a:endParaRPr lang="en-US"/>
        </a:p>
      </dgm:t>
    </dgm:pt>
    <dgm:pt modelId="{81232585-ACF8-416E-8F92-581DC6493B68}" type="sibTrans" cxnId="{009ECB55-BBAB-4AF9-85C0-99A4A08D393B}">
      <dgm:prSet/>
      <dgm:spPr/>
      <dgm:t>
        <a:bodyPr/>
        <a:lstStyle/>
        <a:p>
          <a:endParaRPr lang="en-US"/>
        </a:p>
      </dgm:t>
    </dgm:pt>
    <dgm:pt modelId="{3DBA9898-50E2-4B89-8540-5FEF5F2C90A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Enrollment Projections</a:t>
          </a:r>
        </a:p>
      </dgm:t>
    </dgm:pt>
    <dgm:pt modelId="{7F17E668-50BA-4222-933F-FE24251F8148}" type="parTrans" cxnId="{BA72262A-4A51-4A43-828D-C2BD3448BE89}">
      <dgm:prSet/>
      <dgm:spPr/>
      <dgm:t>
        <a:bodyPr/>
        <a:lstStyle/>
        <a:p>
          <a:endParaRPr lang="en-US"/>
        </a:p>
      </dgm:t>
    </dgm:pt>
    <dgm:pt modelId="{E9FFE0D7-915F-4316-94E8-EF94BF36710A}" type="sibTrans" cxnId="{BA72262A-4A51-4A43-828D-C2BD3448BE89}">
      <dgm:prSet/>
      <dgm:spPr/>
      <dgm:t>
        <a:bodyPr/>
        <a:lstStyle/>
        <a:p>
          <a:endParaRPr lang="en-US"/>
        </a:p>
      </dgm:t>
    </dgm:pt>
    <dgm:pt modelId="{D758EAA1-6743-4D73-AFA7-5F456F3398AE}">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Budget Overview</a:t>
          </a:r>
        </a:p>
      </dgm:t>
    </dgm:pt>
    <dgm:pt modelId="{20379EBA-2C0D-433F-850F-9D45A5413614}" type="parTrans" cxnId="{CB5E9131-8A05-46FE-88E6-53A85DC7502F}">
      <dgm:prSet/>
      <dgm:spPr/>
      <dgm:t>
        <a:bodyPr/>
        <a:lstStyle/>
        <a:p>
          <a:endParaRPr lang="en-US"/>
        </a:p>
      </dgm:t>
    </dgm:pt>
    <dgm:pt modelId="{9B38300C-98C3-46B7-93D1-425D9D2EC6C3}" type="sibTrans" cxnId="{CB5E9131-8A05-46FE-88E6-53A85DC7502F}">
      <dgm:prSet/>
      <dgm:spPr/>
      <dgm:t>
        <a:bodyPr/>
        <a:lstStyle/>
        <a:p>
          <a:endParaRPr lang="en-US"/>
        </a:p>
      </dgm:t>
    </dgm:pt>
    <dgm:pt modelId="{1F0905B7-0809-42A9-92D1-7BFDD28101FD}">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Summary By School</a:t>
          </a:r>
        </a:p>
      </dgm:t>
    </dgm:pt>
    <dgm:pt modelId="{25F02AAA-07FB-4EAC-A584-DC2753257456}" type="parTrans" cxnId="{98BB5A61-69F0-4FEF-99BA-AEA66B5EE3FA}">
      <dgm:prSet/>
      <dgm:spPr/>
      <dgm:t>
        <a:bodyPr/>
        <a:lstStyle/>
        <a:p>
          <a:endParaRPr lang="en-US"/>
        </a:p>
      </dgm:t>
    </dgm:pt>
    <dgm:pt modelId="{A0FE63FF-AC22-44CF-BDAC-4E0EEB09E045}" type="sibTrans" cxnId="{98BB5A61-69F0-4FEF-99BA-AEA66B5EE3FA}">
      <dgm:prSet/>
      <dgm:spPr/>
      <dgm:t>
        <a:bodyPr/>
        <a:lstStyle/>
        <a:p>
          <a:endParaRPr lang="en-US"/>
        </a:p>
      </dgm:t>
    </dgm:pt>
    <dgm:pt modelId="{EC4515E6-7BA7-41F1-AE79-13DD2654C059}">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Revenues</a:t>
          </a:r>
        </a:p>
      </dgm:t>
    </dgm:pt>
    <dgm:pt modelId="{68D473FE-225F-41CB-A3E2-EFB696DB58DD}" type="parTrans" cxnId="{7A3E6152-4042-43CB-A163-358162F3A3FC}">
      <dgm:prSet/>
      <dgm:spPr/>
      <dgm:t>
        <a:bodyPr/>
        <a:lstStyle/>
        <a:p>
          <a:endParaRPr lang="en-US"/>
        </a:p>
      </dgm:t>
    </dgm:pt>
    <dgm:pt modelId="{E6E5D130-D5A0-4CA7-A9B9-DA087392662B}" type="sibTrans" cxnId="{7A3E6152-4042-43CB-A163-358162F3A3FC}">
      <dgm:prSet/>
      <dgm:spPr/>
      <dgm:t>
        <a:bodyPr/>
        <a:lstStyle/>
        <a:p>
          <a:endParaRPr lang="en-US"/>
        </a:p>
      </dgm:t>
    </dgm:pt>
    <dgm:pt modelId="{82A8A4F9-8266-41F3-8F9C-C5D97FCB6DE3}">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100" dirty="0">
              <a:latin typeface="Century Gothic" panose="020B0502020202020204" pitchFamily="34" charset="0"/>
            </a:rPr>
            <a:t>Staffing</a:t>
          </a:r>
          <a:r>
            <a:rPr lang="en-US" sz="700" dirty="0"/>
            <a:t> </a:t>
          </a:r>
          <a:r>
            <a:rPr lang="en-US" sz="1100" dirty="0">
              <a:latin typeface="Century Gothic" panose="020B0502020202020204" pitchFamily="34" charset="0"/>
            </a:rPr>
            <a:t>Changes</a:t>
          </a:r>
        </a:p>
      </dgm:t>
    </dgm:pt>
    <dgm:pt modelId="{23BF8FB0-41A0-48E7-B1E2-01057C6EAC6D}" type="parTrans" cxnId="{AEB23F77-0C58-4B19-A620-21279BD2C01E}">
      <dgm:prSet/>
      <dgm:spPr/>
      <dgm:t>
        <a:bodyPr/>
        <a:lstStyle/>
        <a:p>
          <a:endParaRPr lang="en-US"/>
        </a:p>
      </dgm:t>
    </dgm:pt>
    <dgm:pt modelId="{98D154E9-C5F9-4FC8-8BE0-56AAA8EAE87F}" type="sibTrans" cxnId="{AEB23F77-0C58-4B19-A620-21279BD2C01E}">
      <dgm:prSet/>
      <dgm:spPr/>
      <dgm:t>
        <a:bodyPr/>
        <a:lstStyle/>
        <a:p>
          <a:endParaRPr lang="en-US"/>
        </a:p>
      </dgm:t>
    </dgm:pt>
    <dgm:pt modelId="{CE6C27D7-452F-49B2-8DDC-BB0400168E92}">
      <dgm:prSet phldrT="[Text]" custT="1">
        <dgm:style>
          <a:lnRef idx="2">
            <a:schemeClr val="accent3"/>
          </a:lnRef>
          <a:fillRef idx="1">
            <a:schemeClr val="lt1"/>
          </a:fillRef>
          <a:effectRef idx="0">
            <a:schemeClr val="accent3"/>
          </a:effectRef>
          <a:fontRef idx="minor">
            <a:schemeClr val="dk1"/>
          </a:fontRef>
        </dgm:style>
      </dgm:prSet>
      <dgm:spPr>
        <a:ln/>
      </dgm:spPr>
      <dgm:t>
        <a:bodyPr spcFirstLastPara="0" vert="horz" wrap="square" lIns="13970" tIns="13970" rIns="13970" bIns="13970" numCol="1" spcCol="1270" anchor="ctr" anchorCtr="0"/>
        <a:lstStyle/>
        <a:p>
          <a:pPr marL="0" lvl="0" indent="0" algn="ctr" defTabSz="488950">
            <a:lnSpc>
              <a:spcPct val="90000"/>
            </a:lnSpc>
            <a:spcBef>
              <a:spcPct val="0"/>
            </a:spcBef>
            <a:spcAft>
              <a:spcPct val="35000"/>
            </a:spcAft>
            <a:buNone/>
          </a:pPr>
          <a:r>
            <a:rPr lang="en-US" sz="1100" kern="1200" dirty="0">
              <a:solidFill>
                <a:srgbClr val="404040">
                  <a:hueOff val="0"/>
                  <a:satOff val="0"/>
                  <a:lumOff val="0"/>
                  <a:alphaOff val="0"/>
                </a:srgbClr>
              </a:solidFill>
              <a:latin typeface="Century Gothic" panose="020B0502020202020204" pitchFamily="34" charset="0"/>
              <a:ea typeface="+mn-ea"/>
              <a:cs typeface="+mn-cs"/>
            </a:rPr>
            <a:t>Expenditures</a:t>
          </a:r>
        </a:p>
      </dgm:t>
    </dgm:pt>
    <dgm:pt modelId="{834F62BE-296C-488D-90BB-B0A1C8520222}" type="parTrans" cxnId="{C3E6F656-537D-4A02-AC17-2A51268A3203}">
      <dgm:prSet/>
      <dgm:spPr/>
      <dgm:t>
        <a:bodyPr/>
        <a:lstStyle/>
        <a:p>
          <a:endParaRPr lang="en-US"/>
        </a:p>
      </dgm:t>
    </dgm:pt>
    <dgm:pt modelId="{0BEE3454-6C91-4C2A-84DE-90968303E61F}" type="sibTrans" cxnId="{C3E6F656-537D-4A02-AC17-2A51268A3203}">
      <dgm:prSet/>
      <dgm:spPr/>
      <dgm:t>
        <a:bodyPr/>
        <a:lstStyle/>
        <a:p>
          <a:endParaRPr lang="en-US"/>
        </a:p>
      </dgm:t>
    </dgm:pt>
    <dgm:pt modelId="{0E5FE61E-7F71-48B9-9B90-7E355637AEA1}">
      <dgm:prSet phldrT="[Text]" custT="1">
        <dgm:style>
          <a:lnRef idx="2">
            <a:schemeClr val="accent3"/>
          </a:lnRef>
          <a:fillRef idx="1">
            <a:schemeClr val="lt1"/>
          </a:fillRef>
          <a:effectRef idx="0">
            <a:schemeClr val="accent3"/>
          </a:effectRef>
          <a:fontRef idx="minor">
            <a:schemeClr val="dk1"/>
          </a:fontRef>
        </dgm:style>
      </dgm:prSet>
      <dgm:spPr>
        <a:ln/>
      </dgm:spPr>
      <dgm:t>
        <a:bodyPr/>
        <a:lstStyle/>
        <a:p>
          <a:r>
            <a:rPr lang="en-US" sz="1100" dirty="0">
              <a:latin typeface="Century Gothic" panose="020B0502020202020204" pitchFamily="34" charset="0"/>
            </a:rPr>
            <a:t>Open Discussion/ Conclusion</a:t>
          </a:r>
        </a:p>
      </dgm:t>
    </dgm:pt>
    <dgm:pt modelId="{B47B5F86-DF96-46A1-A04D-AE2F5300B4FD}" type="parTrans" cxnId="{0186CFC5-73C0-48A3-BBB4-E791EBA405C5}">
      <dgm:prSet/>
      <dgm:spPr/>
      <dgm:t>
        <a:bodyPr/>
        <a:lstStyle/>
        <a:p>
          <a:endParaRPr lang="en-US"/>
        </a:p>
      </dgm:t>
    </dgm:pt>
    <dgm:pt modelId="{81250F29-CC68-48DE-A569-4286778CC621}" type="sibTrans" cxnId="{0186CFC5-73C0-48A3-BBB4-E791EBA405C5}">
      <dgm:prSet/>
      <dgm:spPr/>
      <dgm:t>
        <a:bodyPr/>
        <a:lstStyle/>
        <a:p>
          <a:endParaRPr lang="en-US"/>
        </a:p>
      </dgm:t>
    </dgm:pt>
    <dgm:pt modelId="{B8683DFE-6307-4526-BC16-B487063AFDD3}" type="pres">
      <dgm:prSet presAssocID="{813A8A92-DACB-4EC5-B43D-D8D5BB06AE80}" presName="Name0" presStyleCnt="0">
        <dgm:presLayoutVars>
          <dgm:chMax val="11"/>
          <dgm:chPref val="11"/>
          <dgm:dir/>
          <dgm:resizeHandles/>
        </dgm:presLayoutVars>
      </dgm:prSet>
      <dgm:spPr/>
    </dgm:pt>
    <dgm:pt modelId="{632CD816-32AD-4483-B60C-163DE543BA15}" type="pres">
      <dgm:prSet presAssocID="{0E5FE61E-7F71-48B9-9B90-7E355637AEA1}" presName="Accent8" presStyleCnt="0"/>
      <dgm:spPr/>
    </dgm:pt>
    <dgm:pt modelId="{01662AB4-5B6D-488B-9079-890638E146B5}" type="pres">
      <dgm:prSet presAssocID="{0E5FE61E-7F71-48B9-9B90-7E355637AEA1}" presName="Accent" presStyleLbl="node1" presStyleIdx="0" presStyleCnt="8"/>
      <dgm:spPr/>
    </dgm:pt>
    <dgm:pt modelId="{E0EC4C31-50E4-43B1-BE8F-6396F499E289}" type="pres">
      <dgm:prSet presAssocID="{0E5FE61E-7F71-48B9-9B90-7E355637AEA1}" presName="ParentBackground8" presStyleCnt="0"/>
      <dgm:spPr/>
    </dgm:pt>
    <dgm:pt modelId="{6C6DCAFC-0107-4D82-85E1-6A7F84DCF1C3}" type="pres">
      <dgm:prSet presAssocID="{0E5FE61E-7F71-48B9-9B90-7E355637AEA1}" presName="ParentBackground" presStyleLbl="fgAcc1" presStyleIdx="0" presStyleCnt="8"/>
      <dgm:spPr/>
    </dgm:pt>
    <dgm:pt modelId="{0D6BF2DD-4A70-4917-8BD0-79D82AAFA1AA}" type="pres">
      <dgm:prSet presAssocID="{0E5FE61E-7F71-48B9-9B90-7E355637AEA1}" presName="Parent8" presStyleLbl="revTx" presStyleIdx="0" presStyleCnt="0">
        <dgm:presLayoutVars>
          <dgm:chMax val="1"/>
          <dgm:chPref val="1"/>
          <dgm:bulletEnabled val="1"/>
        </dgm:presLayoutVars>
      </dgm:prSet>
      <dgm:spPr/>
    </dgm:pt>
    <dgm:pt modelId="{70AF3A98-31E7-43D3-9B4A-EE8E14587869}" type="pres">
      <dgm:prSet presAssocID="{CE6C27D7-452F-49B2-8DDC-BB0400168E92}" presName="Accent7" presStyleCnt="0"/>
      <dgm:spPr/>
    </dgm:pt>
    <dgm:pt modelId="{9A574493-D0C4-4F99-934D-A58ADF3851DE}" type="pres">
      <dgm:prSet presAssocID="{CE6C27D7-452F-49B2-8DDC-BB0400168E92}" presName="Accent" presStyleLbl="node1" presStyleIdx="1" presStyleCnt="8"/>
      <dgm:spPr>
        <a:solidFill>
          <a:schemeClr val="accent3">
            <a:lumMod val="60000"/>
            <a:lumOff val="40000"/>
          </a:schemeClr>
        </a:solidFill>
      </dgm:spPr>
    </dgm:pt>
    <dgm:pt modelId="{9F2C2F6F-08CF-414B-85B1-E32A2C8A495F}" type="pres">
      <dgm:prSet presAssocID="{CE6C27D7-452F-49B2-8DDC-BB0400168E92}" presName="ParentBackground7" presStyleCnt="0"/>
      <dgm:spPr/>
    </dgm:pt>
    <dgm:pt modelId="{E30A0B84-401C-4E71-8316-BCE715FFE8B8}" type="pres">
      <dgm:prSet presAssocID="{CE6C27D7-452F-49B2-8DDC-BB0400168E92}" presName="ParentBackground" presStyleLbl="fgAcc1" presStyleIdx="1" presStyleCnt="8"/>
      <dgm:spPr>
        <a:xfrm>
          <a:off x="8726000" y="2537542"/>
          <a:ext cx="1249373" cy="1249749"/>
        </a:xfrm>
        <a:prstGeom prst="ellipse">
          <a:avLst/>
        </a:prstGeom>
      </dgm:spPr>
    </dgm:pt>
    <dgm:pt modelId="{AEC3D1E0-10AD-4A3F-B6C1-A6968E0BD660}" type="pres">
      <dgm:prSet presAssocID="{CE6C27D7-452F-49B2-8DDC-BB0400168E92}" presName="Parent7" presStyleLbl="revTx" presStyleIdx="0" presStyleCnt="0">
        <dgm:presLayoutVars>
          <dgm:chMax val="1"/>
          <dgm:chPref val="1"/>
          <dgm:bulletEnabled val="1"/>
        </dgm:presLayoutVars>
      </dgm:prSet>
      <dgm:spPr/>
    </dgm:pt>
    <dgm:pt modelId="{AD54EDD9-7BF5-4E97-8B5F-174D0C13CE30}" type="pres">
      <dgm:prSet presAssocID="{82A8A4F9-8266-41F3-8F9C-C5D97FCB6DE3}" presName="Accent6" presStyleCnt="0"/>
      <dgm:spPr/>
    </dgm:pt>
    <dgm:pt modelId="{7524E235-D123-470B-97D9-0775CC7A6D42}" type="pres">
      <dgm:prSet presAssocID="{82A8A4F9-8266-41F3-8F9C-C5D97FCB6DE3}" presName="Accent" presStyleLbl="node1" presStyleIdx="2" presStyleCnt="8"/>
      <dgm:spPr>
        <a:solidFill>
          <a:schemeClr val="accent3">
            <a:lumMod val="75000"/>
          </a:schemeClr>
        </a:solidFill>
      </dgm:spPr>
    </dgm:pt>
    <dgm:pt modelId="{B6E88416-F817-4D1E-BA93-1E2E7675CFE0}" type="pres">
      <dgm:prSet presAssocID="{82A8A4F9-8266-41F3-8F9C-C5D97FCB6DE3}" presName="ParentBackground6" presStyleCnt="0"/>
      <dgm:spPr/>
    </dgm:pt>
    <dgm:pt modelId="{4CC9A4C5-42E4-4AFA-97DC-A01B05BF7C80}" type="pres">
      <dgm:prSet presAssocID="{82A8A4F9-8266-41F3-8F9C-C5D97FCB6DE3}" presName="ParentBackground" presStyleLbl="fgAcc1" presStyleIdx="2" presStyleCnt="8"/>
      <dgm:spPr/>
    </dgm:pt>
    <dgm:pt modelId="{C6CE235F-89A0-48D9-94EF-1521A027FB58}" type="pres">
      <dgm:prSet presAssocID="{82A8A4F9-8266-41F3-8F9C-C5D97FCB6DE3}" presName="Parent6" presStyleLbl="revTx" presStyleIdx="0" presStyleCnt="0">
        <dgm:presLayoutVars>
          <dgm:chMax val="1"/>
          <dgm:chPref val="1"/>
          <dgm:bulletEnabled val="1"/>
        </dgm:presLayoutVars>
      </dgm:prSet>
      <dgm:spPr/>
    </dgm:pt>
    <dgm:pt modelId="{DB9A65B6-CFD7-45E8-B7B6-8CD72B143377}" type="pres">
      <dgm:prSet presAssocID="{EC4515E6-7BA7-41F1-AE79-13DD2654C059}" presName="Accent5" presStyleCnt="0"/>
      <dgm:spPr/>
    </dgm:pt>
    <dgm:pt modelId="{85F3CB81-4EE9-4023-AB4F-784F52256B04}" type="pres">
      <dgm:prSet presAssocID="{EC4515E6-7BA7-41F1-AE79-13DD2654C059}" presName="Accent" presStyleLbl="node1" presStyleIdx="3" presStyleCnt="8"/>
      <dgm:spPr>
        <a:solidFill>
          <a:schemeClr val="accent3">
            <a:lumMod val="50000"/>
          </a:schemeClr>
        </a:solidFill>
      </dgm:spPr>
    </dgm:pt>
    <dgm:pt modelId="{E397536A-3C91-4488-95C5-B19F73DA1C71}" type="pres">
      <dgm:prSet presAssocID="{EC4515E6-7BA7-41F1-AE79-13DD2654C059}" presName="ParentBackground5" presStyleCnt="0"/>
      <dgm:spPr/>
    </dgm:pt>
    <dgm:pt modelId="{08143777-F02F-481A-B768-92BB7452C7C7}" type="pres">
      <dgm:prSet presAssocID="{EC4515E6-7BA7-41F1-AE79-13DD2654C059}" presName="ParentBackground" presStyleLbl="fgAcc1" presStyleIdx="3" presStyleCnt="8"/>
      <dgm:spPr/>
    </dgm:pt>
    <dgm:pt modelId="{C0802A1A-85E7-4D25-9350-1CED8F929222}" type="pres">
      <dgm:prSet presAssocID="{EC4515E6-7BA7-41F1-AE79-13DD2654C059}" presName="Parent5" presStyleLbl="revTx" presStyleIdx="0" presStyleCnt="0">
        <dgm:presLayoutVars>
          <dgm:chMax val="1"/>
          <dgm:chPref val="1"/>
          <dgm:bulletEnabled val="1"/>
        </dgm:presLayoutVars>
      </dgm:prSet>
      <dgm:spPr/>
    </dgm:pt>
    <dgm:pt modelId="{46C20BB9-D491-48E2-BF76-D8AE421CA04A}" type="pres">
      <dgm:prSet presAssocID="{1F0905B7-0809-42A9-92D1-7BFDD28101FD}" presName="Accent4" presStyleCnt="0"/>
      <dgm:spPr/>
    </dgm:pt>
    <dgm:pt modelId="{7B852C48-2D91-4635-9B33-52E7BC0F3383}" type="pres">
      <dgm:prSet presAssocID="{1F0905B7-0809-42A9-92D1-7BFDD28101FD}" presName="Accent" presStyleLbl="node1" presStyleIdx="4" presStyleCnt="8"/>
      <dgm:spPr>
        <a:solidFill>
          <a:schemeClr val="accent3">
            <a:lumMod val="20000"/>
            <a:lumOff val="80000"/>
          </a:schemeClr>
        </a:solidFill>
      </dgm:spPr>
    </dgm:pt>
    <dgm:pt modelId="{E9C86A6B-DB7F-40E2-8B66-6C7A0E4256F6}" type="pres">
      <dgm:prSet presAssocID="{1F0905B7-0809-42A9-92D1-7BFDD28101FD}" presName="ParentBackground4" presStyleCnt="0"/>
      <dgm:spPr/>
    </dgm:pt>
    <dgm:pt modelId="{18192F0C-4775-4432-9C37-0EBDB4776CD4}" type="pres">
      <dgm:prSet presAssocID="{1F0905B7-0809-42A9-92D1-7BFDD28101FD}" presName="ParentBackground" presStyleLbl="fgAcc1" presStyleIdx="4" presStyleCnt="8"/>
      <dgm:spPr/>
    </dgm:pt>
    <dgm:pt modelId="{A11445F2-5E31-4648-AFD9-F4F32195926E}" type="pres">
      <dgm:prSet presAssocID="{1F0905B7-0809-42A9-92D1-7BFDD28101FD}" presName="Parent4" presStyleLbl="revTx" presStyleIdx="0" presStyleCnt="0">
        <dgm:presLayoutVars>
          <dgm:chMax val="1"/>
          <dgm:chPref val="1"/>
          <dgm:bulletEnabled val="1"/>
        </dgm:presLayoutVars>
      </dgm:prSet>
      <dgm:spPr/>
    </dgm:pt>
    <dgm:pt modelId="{46C7C5DC-38D7-436F-82CA-73698474C15C}" type="pres">
      <dgm:prSet presAssocID="{D758EAA1-6743-4D73-AFA7-5F456F3398AE}" presName="Accent3" presStyleCnt="0"/>
      <dgm:spPr/>
    </dgm:pt>
    <dgm:pt modelId="{A6D4C27B-EDEC-4C10-8550-F5868CBDD48A}" type="pres">
      <dgm:prSet presAssocID="{D758EAA1-6743-4D73-AFA7-5F456F3398AE}" presName="Accent" presStyleLbl="node1" presStyleIdx="5" presStyleCnt="8"/>
      <dgm:spPr>
        <a:solidFill>
          <a:schemeClr val="accent3">
            <a:lumMod val="60000"/>
            <a:lumOff val="40000"/>
          </a:schemeClr>
        </a:solidFill>
      </dgm:spPr>
    </dgm:pt>
    <dgm:pt modelId="{9025327E-A6AD-4CB4-ABD6-81ECB36DC014}" type="pres">
      <dgm:prSet presAssocID="{D758EAA1-6743-4D73-AFA7-5F456F3398AE}" presName="ParentBackground3" presStyleCnt="0"/>
      <dgm:spPr/>
    </dgm:pt>
    <dgm:pt modelId="{EAD47125-4330-4105-A995-9620CE22204B}" type="pres">
      <dgm:prSet presAssocID="{D758EAA1-6743-4D73-AFA7-5F456F3398AE}" presName="ParentBackground" presStyleLbl="fgAcc1" presStyleIdx="5" presStyleCnt="8"/>
      <dgm:spPr/>
    </dgm:pt>
    <dgm:pt modelId="{9BA6D1F2-42D7-4185-B189-0BCAF1C0BE3B}" type="pres">
      <dgm:prSet presAssocID="{D758EAA1-6743-4D73-AFA7-5F456F3398AE}" presName="Parent3" presStyleLbl="revTx" presStyleIdx="0" presStyleCnt="0">
        <dgm:presLayoutVars>
          <dgm:chMax val="1"/>
          <dgm:chPref val="1"/>
          <dgm:bulletEnabled val="1"/>
        </dgm:presLayoutVars>
      </dgm:prSet>
      <dgm:spPr/>
    </dgm:pt>
    <dgm:pt modelId="{C0ABAAAA-0985-48D2-B59A-67747EE6D8B0}" type="pres">
      <dgm:prSet presAssocID="{3DBA9898-50E2-4B89-8540-5FEF5F2C90A9}" presName="Accent2" presStyleCnt="0"/>
      <dgm:spPr/>
    </dgm:pt>
    <dgm:pt modelId="{905D077E-8B9F-440A-AAD7-38357FA5F232}" type="pres">
      <dgm:prSet presAssocID="{3DBA9898-50E2-4B89-8540-5FEF5F2C90A9}" presName="Accent" presStyleLbl="node1" presStyleIdx="6" presStyleCnt="8"/>
      <dgm:spPr>
        <a:solidFill>
          <a:schemeClr val="accent3">
            <a:lumMod val="75000"/>
          </a:schemeClr>
        </a:solidFill>
      </dgm:spPr>
    </dgm:pt>
    <dgm:pt modelId="{A4B22A6B-7DB6-489D-BA5D-30FA4FE32990}" type="pres">
      <dgm:prSet presAssocID="{3DBA9898-50E2-4B89-8540-5FEF5F2C90A9}" presName="ParentBackground2" presStyleCnt="0"/>
      <dgm:spPr/>
    </dgm:pt>
    <dgm:pt modelId="{7DEE15EF-1EF6-4093-96C5-1CEB164663EE}" type="pres">
      <dgm:prSet presAssocID="{3DBA9898-50E2-4B89-8540-5FEF5F2C90A9}" presName="ParentBackground" presStyleLbl="fgAcc1" presStyleIdx="6" presStyleCnt="8"/>
      <dgm:spPr/>
    </dgm:pt>
    <dgm:pt modelId="{962D9323-FBBB-463B-85F3-1E6FE4CCC2CD}" type="pres">
      <dgm:prSet presAssocID="{3DBA9898-50E2-4B89-8540-5FEF5F2C90A9}" presName="Parent2" presStyleLbl="revTx" presStyleIdx="0" presStyleCnt="0">
        <dgm:presLayoutVars>
          <dgm:chMax val="1"/>
          <dgm:chPref val="1"/>
          <dgm:bulletEnabled val="1"/>
        </dgm:presLayoutVars>
      </dgm:prSet>
      <dgm:spPr/>
    </dgm:pt>
    <dgm:pt modelId="{813BDB27-FC37-45F1-ABCA-EF193A9A513A}" type="pres">
      <dgm:prSet presAssocID="{56BDA273-676B-409D-8FAC-BD3748B7338F}" presName="Accent1" presStyleCnt="0"/>
      <dgm:spPr/>
    </dgm:pt>
    <dgm:pt modelId="{DED77CD8-D8FA-4E77-8D08-5EEE2F3A9A14}" type="pres">
      <dgm:prSet presAssocID="{56BDA273-676B-409D-8FAC-BD3748B7338F}" presName="Accent" presStyleLbl="node1" presStyleIdx="7" presStyleCnt="8"/>
      <dgm:spPr>
        <a:solidFill>
          <a:schemeClr val="accent3">
            <a:lumMod val="50000"/>
          </a:schemeClr>
        </a:solidFill>
      </dgm:spPr>
    </dgm:pt>
    <dgm:pt modelId="{00FF477A-92DD-4DDA-9FF5-90C895A7D2E2}" type="pres">
      <dgm:prSet presAssocID="{56BDA273-676B-409D-8FAC-BD3748B7338F}" presName="ParentBackground1" presStyleCnt="0"/>
      <dgm:spPr/>
    </dgm:pt>
    <dgm:pt modelId="{73239740-B192-41FF-98A9-58E496DCBFE6}" type="pres">
      <dgm:prSet presAssocID="{56BDA273-676B-409D-8FAC-BD3748B7338F}" presName="ParentBackground" presStyleLbl="fgAcc1" presStyleIdx="7" presStyleCnt="8"/>
      <dgm:spPr/>
    </dgm:pt>
    <dgm:pt modelId="{473609DE-16C0-4D2C-B6D1-D637EF466DC3}" type="pres">
      <dgm:prSet presAssocID="{56BDA273-676B-409D-8FAC-BD3748B7338F}" presName="Parent1" presStyleLbl="revTx" presStyleIdx="0" presStyleCnt="0">
        <dgm:presLayoutVars>
          <dgm:chMax val="1"/>
          <dgm:chPref val="1"/>
          <dgm:bulletEnabled val="1"/>
        </dgm:presLayoutVars>
      </dgm:prSet>
      <dgm:spPr/>
    </dgm:pt>
  </dgm:ptLst>
  <dgm:cxnLst>
    <dgm:cxn modelId="{B320E31C-E306-4309-B2D3-B095660546F8}" type="presOf" srcId="{CE6C27D7-452F-49B2-8DDC-BB0400168E92}" destId="{AEC3D1E0-10AD-4A3F-B6C1-A6968E0BD660}" srcOrd="1" destOrd="0" presId="urn:microsoft.com/office/officeart/2011/layout/CircleProcess"/>
    <dgm:cxn modelId="{874C271E-186F-4175-9D4F-CDBE55D65E07}" type="presOf" srcId="{0E5FE61E-7F71-48B9-9B90-7E355637AEA1}" destId="{0D6BF2DD-4A70-4917-8BD0-79D82AAFA1AA}" srcOrd="1" destOrd="0" presId="urn:microsoft.com/office/officeart/2011/layout/CircleProcess"/>
    <dgm:cxn modelId="{BA72262A-4A51-4A43-828D-C2BD3448BE89}" srcId="{813A8A92-DACB-4EC5-B43D-D8D5BB06AE80}" destId="{3DBA9898-50E2-4B89-8540-5FEF5F2C90A9}" srcOrd="1" destOrd="0" parTransId="{7F17E668-50BA-4222-933F-FE24251F8148}" sibTransId="{E9FFE0D7-915F-4316-94E8-EF94BF36710A}"/>
    <dgm:cxn modelId="{CB5E9131-8A05-46FE-88E6-53A85DC7502F}" srcId="{813A8A92-DACB-4EC5-B43D-D8D5BB06AE80}" destId="{D758EAA1-6743-4D73-AFA7-5F456F3398AE}" srcOrd="2" destOrd="0" parTransId="{20379EBA-2C0D-433F-850F-9D45A5413614}" sibTransId="{9B38300C-98C3-46B7-93D1-425D9D2EC6C3}"/>
    <dgm:cxn modelId="{98BB5A61-69F0-4FEF-99BA-AEA66B5EE3FA}" srcId="{813A8A92-DACB-4EC5-B43D-D8D5BB06AE80}" destId="{1F0905B7-0809-42A9-92D1-7BFDD28101FD}" srcOrd="3" destOrd="0" parTransId="{25F02AAA-07FB-4EAC-A584-DC2753257456}" sibTransId="{A0FE63FF-AC22-44CF-BDAC-4E0EEB09E045}"/>
    <dgm:cxn modelId="{00A5CA63-DB4D-4545-A644-FA139F013B48}" type="presOf" srcId="{3DBA9898-50E2-4B89-8540-5FEF5F2C90A9}" destId="{962D9323-FBBB-463B-85F3-1E6FE4CCC2CD}" srcOrd="1" destOrd="0" presId="urn:microsoft.com/office/officeart/2011/layout/CircleProcess"/>
    <dgm:cxn modelId="{E068DA71-4458-4BE5-8E04-6E2853A90EF6}" type="presOf" srcId="{1F0905B7-0809-42A9-92D1-7BFDD28101FD}" destId="{A11445F2-5E31-4648-AFD9-F4F32195926E}" srcOrd="1" destOrd="0" presId="urn:microsoft.com/office/officeart/2011/layout/CircleProcess"/>
    <dgm:cxn modelId="{7A3E6152-4042-43CB-A163-358162F3A3FC}" srcId="{813A8A92-DACB-4EC5-B43D-D8D5BB06AE80}" destId="{EC4515E6-7BA7-41F1-AE79-13DD2654C059}" srcOrd="4" destOrd="0" parTransId="{68D473FE-225F-41CB-A3E2-EFB696DB58DD}" sibTransId="{E6E5D130-D5A0-4CA7-A9B9-DA087392662B}"/>
    <dgm:cxn modelId="{0A4D1A74-5EC5-4505-913C-C8740769B53F}" type="presOf" srcId="{3DBA9898-50E2-4B89-8540-5FEF5F2C90A9}" destId="{7DEE15EF-1EF6-4093-96C5-1CEB164663EE}" srcOrd="0" destOrd="0" presId="urn:microsoft.com/office/officeart/2011/layout/CircleProcess"/>
    <dgm:cxn modelId="{009ECB55-BBAB-4AF9-85C0-99A4A08D393B}" srcId="{813A8A92-DACB-4EC5-B43D-D8D5BB06AE80}" destId="{56BDA273-676B-409D-8FAC-BD3748B7338F}" srcOrd="0" destOrd="0" parTransId="{53568D7E-261F-4C14-9A83-29914404F506}" sibTransId="{81232585-ACF8-416E-8F92-581DC6493B68}"/>
    <dgm:cxn modelId="{C3E6F656-537D-4A02-AC17-2A51268A3203}" srcId="{813A8A92-DACB-4EC5-B43D-D8D5BB06AE80}" destId="{CE6C27D7-452F-49B2-8DDC-BB0400168E92}" srcOrd="6" destOrd="0" parTransId="{834F62BE-296C-488D-90BB-B0A1C8520222}" sibTransId="{0BEE3454-6C91-4C2A-84DE-90968303E61F}"/>
    <dgm:cxn modelId="{AEB23F77-0C58-4B19-A620-21279BD2C01E}" srcId="{813A8A92-DACB-4EC5-B43D-D8D5BB06AE80}" destId="{82A8A4F9-8266-41F3-8F9C-C5D97FCB6DE3}" srcOrd="5" destOrd="0" parTransId="{23BF8FB0-41A0-48E7-B1E2-01057C6EAC6D}" sibTransId="{98D154E9-C5F9-4FC8-8BE0-56AAA8EAE87F}"/>
    <dgm:cxn modelId="{D6322D82-DCDE-4E8D-ACF5-666D7D148058}" type="presOf" srcId="{56BDA273-676B-409D-8FAC-BD3748B7338F}" destId="{473609DE-16C0-4D2C-B6D1-D637EF466DC3}" srcOrd="1" destOrd="0" presId="urn:microsoft.com/office/officeart/2011/layout/CircleProcess"/>
    <dgm:cxn modelId="{71A23882-9808-46CC-A844-9E4B54384C5F}" type="presOf" srcId="{CE6C27D7-452F-49B2-8DDC-BB0400168E92}" destId="{E30A0B84-401C-4E71-8316-BCE715FFE8B8}" srcOrd="0" destOrd="0" presId="urn:microsoft.com/office/officeart/2011/layout/CircleProcess"/>
    <dgm:cxn modelId="{DE149B82-FE0E-4229-8178-B4F31A1E71B5}" type="presOf" srcId="{82A8A4F9-8266-41F3-8F9C-C5D97FCB6DE3}" destId="{4CC9A4C5-42E4-4AFA-97DC-A01B05BF7C80}" srcOrd="0" destOrd="0" presId="urn:microsoft.com/office/officeart/2011/layout/CircleProcess"/>
    <dgm:cxn modelId="{2EC3B6A0-3152-48C3-B97B-59D19F61F77D}" type="presOf" srcId="{D758EAA1-6743-4D73-AFA7-5F456F3398AE}" destId="{EAD47125-4330-4105-A995-9620CE22204B}" srcOrd="0" destOrd="0" presId="urn:microsoft.com/office/officeart/2011/layout/CircleProcess"/>
    <dgm:cxn modelId="{7A34D9A6-7504-4D52-A211-286D48BE8C2C}" type="presOf" srcId="{EC4515E6-7BA7-41F1-AE79-13DD2654C059}" destId="{08143777-F02F-481A-B768-92BB7452C7C7}" srcOrd="0" destOrd="0" presId="urn:microsoft.com/office/officeart/2011/layout/CircleProcess"/>
    <dgm:cxn modelId="{14C165A8-6EF5-45C1-9AD3-95760CBA55FE}" type="presOf" srcId="{1F0905B7-0809-42A9-92D1-7BFDD28101FD}" destId="{18192F0C-4775-4432-9C37-0EBDB4776CD4}" srcOrd="0" destOrd="0" presId="urn:microsoft.com/office/officeart/2011/layout/CircleProcess"/>
    <dgm:cxn modelId="{0186CFC5-73C0-48A3-BBB4-E791EBA405C5}" srcId="{813A8A92-DACB-4EC5-B43D-D8D5BB06AE80}" destId="{0E5FE61E-7F71-48B9-9B90-7E355637AEA1}" srcOrd="7" destOrd="0" parTransId="{B47B5F86-DF96-46A1-A04D-AE2F5300B4FD}" sibTransId="{81250F29-CC68-48DE-A569-4286778CC621}"/>
    <dgm:cxn modelId="{84C74FD1-3305-4F31-ADD2-9FC61A4AC5A2}" type="presOf" srcId="{EC4515E6-7BA7-41F1-AE79-13DD2654C059}" destId="{C0802A1A-85E7-4D25-9350-1CED8F929222}" srcOrd="1" destOrd="0" presId="urn:microsoft.com/office/officeart/2011/layout/CircleProcess"/>
    <dgm:cxn modelId="{4DEF71D4-B13C-40B4-9EED-1E1F04F922CF}" type="presOf" srcId="{82A8A4F9-8266-41F3-8F9C-C5D97FCB6DE3}" destId="{C6CE235F-89A0-48D9-94EF-1521A027FB58}" srcOrd="1" destOrd="0" presId="urn:microsoft.com/office/officeart/2011/layout/CircleProcess"/>
    <dgm:cxn modelId="{C45B82D4-2C3D-4E7B-B295-2237A3F3C489}" type="presOf" srcId="{813A8A92-DACB-4EC5-B43D-D8D5BB06AE80}" destId="{B8683DFE-6307-4526-BC16-B487063AFDD3}" srcOrd="0" destOrd="0" presId="urn:microsoft.com/office/officeart/2011/layout/CircleProcess"/>
    <dgm:cxn modelId="{8BAC4ADC-7DF2-450E-AB5B-8748BA8674A8}" type="presOf" srcId="{56BDA273-676B-409D-8FAC-BD3748B7338F}" destId="{73239740-B192-41FF-98A9-58E496DCBFE6}" srcOrd="0" destOrd="0" presId="urn:microsoft.com/office/officeart/2011/layout/CircleProcess"/>
    <dgm:cxn modelId="{BDD3CFF0-E7A3-40A4-BA4C-7F2D99C985D7}" type="presOf" srcId="{0E5FE61E-7F71-48B9-9B90-7E355637AEA1}" destId="{6C6DCAFC-0107-4D82-85E1-6A7F84DCF1C3}" srcOrd="0" destOrd="0" presId="urn:microsoft.com/office/officeart/2011/layout/CircleProcess"/>
    <dgm:cxn modelId="{37592FF6-455C-4F85-8374-4B85312EE1CB}" type="presOf" srcId="{D758EAA1-6743-4D73-AFA7-5F456F3398AE}" destId="{9BA6D1F2-42D7-4185-B189-0BCAF1C0BE3B}" srcOrd="1" destOrd="0" presId="urn:microsoft.com/office/officeart/2011/layout/CircleProcess"/>
    <dgm:cxn modelId="{5290EF6D-A942-4E5D-8EE0-A03541B203BA}" type="presParOf" srcId="{B8683DFE-6307-4526-BC16-B487063AFDD3}" destId="{632CD816-32AD-4483-B60C-163DE543BA15}" srcOrd="0" destOrd="0" presId="urn:microsoft.com/office/officeart/2011/layout/CircleProcess"/>
    <dgm:cxn modelId="{1017B831-8075-4667-A8CE-AB1B3C037D3D}" type="presParOf" srcId="{632CD816-32AD-4483-B60C-163DE543BA15}" destId="{01662AB4-5B6D-488B-9079-890638E146B5}" srcOrd="0" destOrd="0" presId="urn:microsoft.com/office/officeart/2011/layout/CircleProcess"/>
    <dgm:cxn modelId="{D3E5FF78-29F5-4588-934B-871741679567}" type="presParOf" srcId="{B8683DFE-6307-4526-BC16-B487063AFDD3}" destId="{E0EC4C31-50E4-43B1-BE8F-6396F499E289}" srcOrd="1" destOrd="0" presId="urn:microsoft.com/office/officeart/2011/layout/CircleProcess"/>
    <dgm:cxn modelId="{E8FBD1D7-C221-411E-B33C-CBC5E94BA2E0}" type="presParOf" srcId="{E0EC4C31-50E4-43B1-BE8F-6396F499E289}" destId="{6C6DCAFC-0107-4D82-85E1-6A7F84DCF1C3}" srcOrd="0" destOrd="0" presId="urn:microsoft.com/office/officeart/2011/layout/CircleProcess"/>
    <dgm:cxn modelId="{887E3EF2-BD6C-4E36-A0FF-772D22386D2F}" type="presParOf" srcId="{B8683DFE-6307-4526-BC16-B487063AFDD3}" destId="{0D6BF2DD-4A70-4917-8BD0-79D82AAFA1AA}" srcOrd="2" destOrd="0" presId="urn:microsoft.com/office/officeart/2011/layout/CircleProcess"/>
    <dgm:cxn modelId="{1B04B4A5-04AD-4479-A935-D1DEE7E5CA75}" type="presParOf" srcId="{B8683DFE-6307-4526-BC16-B487063AFDD3}" destId="{70AF3A98-31E7-43D3-9B4A-EE8E14587869}" srcOrd="3" destOrd="0" presId="urn:microsoft.com/office/officeart/2011/layout/CircleProcess"/>
    <dgm:cxn modelId="{1E443BD3-E6F2-43EB-8FAE-36E67BFBFD78}" type="presParOf" srcId="{70AF3A98-31E7-43D3-9B4A-EE8E14587869}" destId="{9A574493-D0C4-4F99-934D-A58ADF3851DE}" srcOrd="0" destOrd="0" presId="urn:microsoft.com/office/officeart/2011/layout/CircleProcess"/>
    <dgm:cxn modelId="{DD460E8E-252F-4819-8603-CDF59A6D84AD}" type="presParOf" srcId="{B8683DFE-6307-4526-BC16-B487063AFDD3}" destId="{9F2C2F6F-08CF-414B-85B1-E32A2C8A495F}" srcOrd="4" destOrd="0" presId="urn:microsoft.com/office/officeart/2011/layout/CircleProcess"/>
    <dgm:cxn modelId="{C466BE69-EA4B-4AEA-88CE-91CA939F00D8}" type="presParOf" srcId="{9F2C2F6F-08CF-414B-85B1-E32A2C8A495F}" destId="{E30A0B84-401C-4E71-8316-BCE715FFE8B8}" srcOrd="0" destOrd="0" presId="urn:microsoft.com/office/officeart/2011/layout/CircleProcess"/>
    <dgm:cxn modelId="{C519216C-172A-4C88-B22A-DBB58DE961C7}" type="presParOf" srcId="{B8683DFE-6307-4526-BC16-B487063AFDD3}" destId="{AEC3D1E0-10AD-4A3F-B6C1-A6968E0BD660}" srcOrd="5" destOrd="0" presId="urn:microsoft.com/office/officeart/2011/layout/CircleProcess"/>
    <dgm:cxn modelId="{5B7F9210-543F-4D12-A321-6D4C848D1573}" type="presParOf" srcId="{B8683DFE-6307-4526-BC16-B487063AFDD3}" destId="{AD54EDD9-7BF5-4E97-8B5F-174D0C13CE30}" srcOrd="6" destOrd="0" presId="urn:microsoft.com/office/officeart/2011/layout/CircleProcess"/>
    <dgm:cxn modelId="{81A1D979-2A2B-4016-A9FC-AA1E13F2C6A3}" type="presParOf" srcId="{AD54EDD9-7BF5-4E97-8B5F-174D0C13CE30}" destId="{7524E235-D123-470B-97D9-0775CC7A6D42}" srcOrd="0" destOrd="0" presId="urn:microsoft.com/office/officeart/2011/layout/CircleProcess"/>
    <dgm:cxn modelId="{D0C9AE79-6DBB-46BE-8D52-05B4D02D4696}" type="presParOf" srcId="{B8683DFE-6307-4526-BC16-B487063AFDD3}" destId="{B6E88416-F817-4D1E-BA93-1E2E7675CFE0}" srcOrd="7" destOrd="0" presId="urn:microsoft.com/office/officeart/2011/layout/CircleProcess"/>
    <dgm:cxn modelId="{76FA8B16-E462-4FBD-9325-4A4B0626EF79}" type="presParOf" srcId="{B6E88416-F817-4D1E-BA93-1E2E7675CFE0}" destId="{4CC9A4C5-42E4-4AFA-97DC-A01B05BF7C80}" srcOrd="0" destOrd="0" presId="urn:microsoft.com/office/officeart/2011/layout/CircleProcess"/>
    <dgm:cxn modelId="{2FE04C11-F262-446F-90C2-C69300E6A7B3}" type="presParOf" srcId="{B8683DFE-6307-4526-BC16-B487063AFDD3}" destId="{C6CE235F-89A0-48D9-94EF-1521A027FB58}" srcOrd="8" destOrd="0" presId="urn:microsoft.com/office/officeart/2011/layout/CircleProcess"/>
    <dgm:cxn modelId="{8651D1E2-0B19-49E4-8AD9-00843236587B}" type="presParOf" srcId="{B8683DFE-6307-4526-BC16-B487063AFDD3}" destId="{DB9A65B6-CFD7-45E8-B7B6-8CD72B143377}" srcOrd="9" destOrd="0" presId="urn:microsoft.com/office/officeart/2011/layout/CircleProcess"/>
    <dgm:cxn modelId="{06A49603-2AE5-4873-BFA6-A78EDE0ACAED}" type="presParOf" srcId="{DB9A65B6-CFD7-45E8-B7B6-8CD72B143377}" destId="{85F3CB81-4EE9-4023-AB4F-784F52256B04}" srcOrd="0" destOrd="0" presId="urn:microsoft.com/office/officeart/2011/layout/CircleProcess"/>
    <dgm:cxn modelId="{FD76974C-32E9-40B8-953A-5FD685E8BD36}" type="presParOf" srcId="{B8683DFE-6307-4526-BC16-B487063AFDD3}" destId="{E397536A-3C91-4488-95C5-B19F73DA1C71}" srcOrd="10" destOrd="0" presId="urn:microsoft.com/office/officeart/2011/layout/CircleProcess"/>
    <dgm:cxn modelId="{42A36EB5-47F0-476D-AB0B-D12A2190223B}" type="presParOf" srcId="{E397536A-3C91-4488-95C5-B19F73DA1C71}" destId="{08143777-F02F-481A-B768-92BB7452C7C7}" srcOrd="0" destOrd="0" presId="urn:microsoft.com/office/officeart/2011/layout/CircleProcess"/>
    <dgm:cxn modelId="{3B17BF60-E801-4429-9302-FD8A90C81176}" type="presParOf" srcId="{B8683DFE-6307-4526-BC16-B487063AFDD3}" destId="{C0802A1A-85E7-4D25-9350-1CED8F929222}" srcOrd="11" destOrd="0" presId="urn:microsoft.com/office/officeart/2011/layout/CircleProcess"/>
    <dgm:cxn modelId="{ADD0DA97-E908-45B8-A7A8-D7DBE1DBC3B8}" type="presParOf" srcId="{B8683DFE-6307-4526-BC16-B487063AFDD3}" destId="{46C20BB9-D491-48E2-BF76-D8AE421CA04A}" srcOrd="12" destOrd="0" presId="urn:microsoft.com/office/officeart/2011/layout/CircleProcess"/>
    <dgm:cxn modelId="{69E7F025-42EE-4D45-A80A-C14EE211AF24}" type="presParOf" srcId="{46C20BB9-D491-48E2-BF76-D8AE421CA04A}" destId="{7B852C48-2D91-4635-9B33-52E7BC0F3383}" srcOrd="0" destOrd="0" presId="urn:microsoft.com/office/officeart/2011/layout/CircleProcess"/>
    <dgm:cxn modelId="{21232A6A-9367-4217-80C2-5FF3DA6BFA1C}" type="presParOf" srcId="{B8683DFE-6307-4526-BC16-B487063AFDD3}" destId="{E9C86A6B-DB7F-40E2-8B66-6C7A0E4256F6}" srcOrd="13" destOrd="0" presId="urn:microsoft.com/office/officeart/2011/layout/CircleProcess"/>
    <dgm:cxn modelId="{C9252285-968A-4C55-99EF-C8587337575F}" type="presParOf" srcId="{E9C86A6B-DB7F-40E2-8B66-6C7A0E4256F6}" destId="{18192F0C-4775-4432-9C37-0EBDB4776CD4}" srcOrd="0" destOrd="0" presId="urn:microsoft.com/office/officeart/2011/layout/CircleProcess"/>
    <dgm:cxn modelId="{1BD6DFB4-E9C8-4CD0-8698-76BD3AD393E9}" type="presParOf" srcId="{B8683DFE-6307-4526-BC16-B487063AFDD3}" destId="{A11445F2-5E31-4648-AFD9-F4F32195926E}" srcOrd="14" destOrd="0" presId="urn:microsoft.com/office/officeart/2011/layout/CircleProcess"/>
    <dgm:cxn modelId="{2D981A64-8476-4AE2-A98C-C71BF122148B}" type="presParOf" srcId="{B8683DFE-6307-4526-BC16-B487063AFDD3}" destId="{46C7C5DC-38D7-436F-82CA-73698474C15C}" srcOrd="15" destOrd="0" presId="urn:microsoft.com/office/officeart/2011/layout/CircleProcess"/>
    <dgm:cxn modelId="{52BA7B80-19EC-4034-AABF-D5D473D65C91}" type="presParOf" srcId="{46C7C5DC-38D7-436F-82CA-73698474C15C}" destId="{A6D4C27B-EDEC-4C10-8550-F5868CBDD48A}" srcOrd="0" destOrd="0" presId="urn:microsoft.com/office/officeart/2011/layout/CircleProcess"/>
    <dgm:cxn modelId="{635EFB12-DEAF-4DFF-8D9A-C31AC60DEBDD}" type="presParOf" srcId="{B8683DFE-6307-4526-BC16-B487063AFDD3}" destId="{9025327E-A6AD-4CB4-ABD6-81ECB36DC014}" srcOrd="16" destOrd="0" presId="urn:microsoft.com/office/officeart/2011/layout/CircleProcess"/>
    <dgm:cxn modelId="{F8F235B9-19FE-4F40-AF07-8AE309AF94F8}" type="presParOf" srcId="{9025327E-A6AD-4CB4-ABD6-81ECB36DC014}" destId="{EAD47125-4330-4105-A995-9620CE22204B}" srcOrd="0" destOrd="0" presId="urn:microsoft.com/office/officeart/2011/layout/CircleProcess"/>
    <dgm:cxn modelId="{65EE8211-7A9A-4698-9D72-10FBFCDAA093}" type="presParOf" srcId="{B8683DFE-6307-4526-BC16-B487063AFDD3}" destId="{9BA6D1F2-42D7-4185-B189-0BCAF1C0BE3B}" srcOrd="17" destOrd="0" presId="urn:microsoft.com/office/officeart/2011/layout/CircleProcess"/>
    <dgm:cxn modelId="{D293821B-8BFE-4385-B9DF-7623EC914CD9}" type="presParOf" srcId="{B8683DFE-6307-4526-BC16-B487063AFDD3}" destId="{C0ABAAAA-0985-48D2-B59A-67747EE6D8B0}" srcOrd="18" destOrd="0" presId="urn:microsoft.com/office/officeart/2011/layout/CircleProcess"/>
    <dgm:cxn modelId="{C0ED3D0D-9715-4B60-8D7A-683AC529F474}" type="presParOf" srcId="{C0ABAAAA-0985-48D2-B59A-67747EE6D8B0}" destId="{905D077E-8B9F-440A-AAD7-38357FA5F232}" srcOrd="0" destOrd="0" presId="urn:microsoft.com/office/officeart/2011/layout/CircleProcess"/>
    <dgm:cxn modelId="{75D5C7E8-F08B-48E1-8B8B-4CC69D73D7BF}" type="presParOf" srcId="{B8683DFE-6307-4526-BC16-B487063AFDD3}" destId="{A4B22A6B-7DB6-489D-BA5D-30FA4FE32990}" srcOrd="19" destOrd="0" presId="urn:microsoft.com/office/officeart/2011/layout/CircleProcess"/>
    <dgm:cxn modelId="{AA1CF775-6A81-4C29-A950-C8A690004B6D}" type="presParOf" srcId="{A4B22A6B-7DB6-489D-BA5D-30FA4FE32990}" destId="{7DEE15EF-1EF6-4093-96C5-1CEB164663EE}" srcOrd="0" destOrd="0" presId="urn:microsoft.com/office/officeart/2011/layout/CircleProcess"/>
    <dgm:cxn modelId="{C3578177-8AF5-4070-ABDD-C5A6E057022F}" type="presParOf" srcId="{B8683DFE-6307-4526-BC16-B487063AFDD3}" destId="{962D9323-FBBB-463B-85F3-1E6FE4CCC2CD}" srcOrd="20" destOrd="0" presId="urn:microsoft.com/office/officeart/2011/layout/CircleProcess"/>
    <dgm:cxn modelId="{714E3841-FF2D-4D07-8D41-75331971D63A}" type="presParOf" srcId="{B8683DFE-6307-4526-BC16-B487063AFDD3}" destId="{813BDB27-FC37-45F1-ABCA-EF193A9A513A}" srcOrd="21" destOrd="0" presId="urn:microsoft.com/office/officeart/2011/layout/CircleProcess"/>
    <dgm:cxn modelId="{6377B551-3E19-43B7-B33D-B928109E1512}" type="presParOf" srcId="{813BDB27-FC37-45F1-ABCA-EF193A9A513A}" destId="{DED77CD8-D8FA-4E77-8D08-5EEE2F3A9A14}" srcOrd="0" destOrd="0" presId="urn:microsoft.com/office/officeart/2011/layout/CircleProcess"/>
    <dgm:cxn modelId="{E626D953-6B7A-4641-AEF5-0B7904D52154}" type="presParOf" srcId="{B8683DFE-6307-4526-BC16-B487063AFDD3}" destId="{00FF477A-92DD-4DDA-9FF5-90C895A7D2E2}" srcOrd="22" destOrd="0" presId="urn:microsoft.com/office/officeart/2011/layout/CircleProcess"/>
    <dgm:cxn modelId="{33D1F6BC-42C2-46FE-8581-9D8DA8E57AE4}" type="presParOf" srcId="{00FF477A-92DD-4DDA-9FF5-90C895A7D2E2}" destId="{73239740-B192-41FF-98A9-58E496DCBFE6}" srcOrd="0" destOrd="0" presId="urn:microsoft.com/office/officeart/2011/layout/CircleProcess"/>
    <dgm:cxn modelId="{D2C5F315-5353-48D6-9EE7-B052C29A5E1D}" type="presParOf" srcId="{B8683DFE-6307-4526-BC16-B487063AFDD3}" destId="{473609DE-16C0-4D2C-B6D1-D637EF466DC3}" srcOrd="2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9C7429-5E06-474F-B926-D28D1F7069E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2876C28-8091-41DA-BFDB-B1DF17824769}">
      <dgm:prSet phldrT="[Text]" custT="1"/>
      <dgm:spPr>
        <a:noFill/>
        <a:ln>
          <a:noFill/>
        </a:ln>
      </dgm:spPr>
      <dgm:t>
        <a:bodyPr/>
        <a:lstStyle/>
        <a:p>
          <a:pPr algn="ctr"/>
          <a:r>
            <a:rPr lang="en-US" sz="1000" b="1" dirty="0">
              <a:solidFill>
                <a:schemeClr val="tx1"/>
              </a:solidFill>
              <a:latin typeface="Century Gothic" panose="020B0502020202020204" pitchFamily="34" charset="0"/>
            </a:rPr>
            <a:t>December</a:t>
          </a:r>
          <a:br>
            <a:rPr lang="en-US" sz="1000" dirty="0">
              <a:solidFill>
                <a:schemeClr val="tx1"/>
              </a:solidFill>
              <a:latin typeface="Century Gothic" panose="020B0502020202020204" pitchFamily="34" charset="0"/>
            </a:rPr>
          </a:br>
          <a:r>
            <a:rPr lang="en-US" sz="1000" dirty="0">
              <a:solidFill>
                <a:schemeClr val="tx1"/>
              </a:solidFill>
              <a:latin typeface="Century Gothic" panose="020B0502020202020204" pitchFamily="34" charset="0"/>
            </a:rPr>
            <a:t>Budget Kick-Off</a:t>
          </a:r>
          <a:br>
            <a:rPr lang="en-US" sz="1000" dirty="0">
              <a:solidFill>
                <a:schemeClr val="tx1"/>
              </a:solidFill>
              <a:latin typeface="Century Gothic" panose="020B0502020202020204" pitchFamily="34" charset="0"/>
            </a:rPr>
          </a:br>
          <a:r>
            <a:rPr lang="en-US" sz="1000" dirty="0">
              <a:solidFill>
                <a:schemeClr val="tx1"/>
              </a:solidFill>
              <a:latin typeface="Century Gothic" panose="020B0502020202020204" pitchFamily="34" charset="0"/>
            </a:rPr>
            <a:t>Budget Guidelines and Capital Asset Plans</a:t>
          </a:r>
          <a:br>
            <a:rPr lang="en-US" sz="1000" dirty="0">
              <a:solidFill>
                <a:schemeClr val="tx1"/>
              </a:solidFill>
              <a:latin typeface="Century Gothic" panose="020B0502020202020204" pitchFamily="34" charset="0"/>
            </a:rPr>
          </a:br>
          <a:r>
            <a:rPr lang="en-US" sz="1000" dirty="0">
              <a:solidFill>
                <a:schemeClr val="tx1"/>
              </a:solidFill>
              <a:latin typeface="Century Gothic" panose="020B0502020202020204" pitchFamily="34" charset="0"/>
            </a:rPr>
            <a:t>Released to Schools</a:t>
          </a:r>
        </a:p>
      </dgm:t>
    </dgm:pt>
    <dgm:pt modelId="{043BA83C-9761-4DCC-A548-9CF019DBEA4B}" type="parTrans" cxnId="{5B3418FE-E3F6-4ED3-8D5E-9A1B3D5D312D}">
      <dgm:prSet/>
      <dgm:spPr/>
      <dgm:t>
        <a:bodyPr/>
        <a:lstStyle/>
        <a:p>
          <a:pPr algn="ctr"/>
          <a:endParaRPr lang="en-US">
            <a:latin typeface="Century Gothic" panose="020B0502020202020204" pitchFamily="34" charset="0"/>
          </a:endParaRPr>
        </a:p>
      </dgm:t>
    </dgm:pt>
    <dgm:pt modelId="{F4BFB5A3-D9C0-4868-8E70-6FFB4180BF2A}" type="sibTrans" cxnId="{5B3418FE-E3F6-4ED3-8D5E-9A1B3D5D312D}">
      <dgm:prSet/>
      <dgm:spPr>
        <a:ln w="19050">
          <a:solidFill>
            <a:schemeClr val="accent2">
              <a:lumMod val="75000"/>
            </a:schemeClr>
          </a:solidFill>
          <a:headEnd w="lg" len="med"/>
          <a:tailEnd type="stealth" w="lg" len="med"/>
        </a:ln>
      </dgm:spPr>
      <dgm:t>
        <a:bodyPr/>
        <a:lstStyle/>
        <a:p>
          <a:pPr algn="ctr"/>
          <a:endParaRPr lang="en-US">
            <a:solidFill>
              <a:schemeClr val="accent2">
                <a:lumMod val="75000"/>
              </a:schemeClr>
            </a:solidFill>
            <a:latin typeface="Century Gothic" panose="020B0502020202020204" pitchFamily="34" charset="0"/>
          </a:endParaRPr>
        </a:p>
      </dgm:t>
    </dgm:pt>
    <dgm:pt modelId="{07128267-4975-4505-BCC6-E53696A16A36}">
      <dgm:prSet phldrT="[Text]" custT="1"/>
      <dgm:spPr>
        <a:noFill/>
        <a:ln>
          <a:noFill/>
        </a:ln>
      </dgm:spPr>
      <dgm:t>
        <a:bodyPr/>
        <a:lstStyle/>
        <a:p>
          <a:pPr algn="ctr"/>
          <a:r>
            <a:rPr lang="en-US" sz="1000" b="1">
              <a:solidFill>
                <a:schemeClr val="tx1"/>
              </a:solidFill>
              <a:latin typeface="Century Gothic" panose="020B0502020202020204" pitchFamily="34" charset="0"/>
            </a:rPr>
            <a:t>June</a:t>
          </a:r>
          <a:br>
            <a:rPr lang="en-US" sz="1000" b="0">
              <a:solidFill>
                <a:schemeClr val="tx1"/>
              </a:solidFill>
              <a:latin typeface="Century Gothic" panose="020B0502020202020204" pitchFamily="34" charset="0"/>
            </a:rPr>
          </a:br>
          <a:r>
            <a:rPr lang="en-US" sz="1000" b="0">
              <a:solidFill>
                <a:schemeClr val="tx1"/>
              </a:solidFill>
              <a:latin typeface="Century Gothic" panose="020B0502020202020204" pitchFamily="34" charset="0"/>
            </a:rPr>
            <a:t>Tentative Budget Presented</a:t>
          </a:r>
          <a:br>
            <a:rPr lang="en-US" sz="1000" b="0">
              <a:solidFill>
                <a:schemeClr val="tx1"/>
              </a:solidFill>
              <a:latin typeface="Century Gothic" panose="020B0502020202020204" pitchFamily="34" charset="0"/>
            </a:rPr>
          </a:br>
          <a:r>
            <a:rPr lang="en-US" sz="1000" b="0">
              <a:solidFill>
                <a:schemeClr val="tx1"/>
              </a:solidFill>
              <a:latin typeface="Century Gothic" panose="020B0502020202020204" pitchFamily="34" charset="0"/>
            </a:rPr>
            <a:t>For Governing Board Approval</a:t>
          </a:r>
          <a:endParaRPr lang="en-US" sz="1000" b="1">
            <a:solidFill>
              <a:schemeClr val="tx1"/>
            </a:solidFill>
            <a:latin typeface="Century Gothic" panose="020B0502020202020204" pitchFamily="34" charset="0"/>
          </a:endParaRPr>
        </a:p>
      </dgm:t>
    </dgm:pt>
    <dgm:pt modelId="{7EBF495E-C1F0-4D42-9A6C-95D0344CB658}" type="parTrans" cxnId="{01DE382F-1D78-401C-9376-82C692AF6E39}">
      <dgm:prSet/>
      <dgm:spPr/>
      <dgm:t>
        <a:bodyPr/>
        <a:lstStyle/>
        <a:p>
          <a:pPr algn="ctr"/>
          <a:endParaRPr lang="en-US">
            <a:latin typeface="Century Gothic" panose="020B0502020202020204" pitchFamily="34" charset="0"/>
          </a:endParaRPr>
        </a:p>
      </dgm:t>
    </dgm:pt>
    <dgm:pt modelId="{AB9E57C1-5573-4B87-8641-C62C4BD78D19}" type="sibTrans" cxnId="{01DE382F-1D78-401C-9376-82C692AF6E39}">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191B884D-BCAC-48B7-9C49-5C737E7419E3}">
      <dgm:prSet phldrT="[Text]" custT="1"/>
      <dgm:spPr>
        <a:noFill/>
        <a:ln>
          <a:noFill/>
        </a:ln>
      </dgm:spPr>
      <dgm:t>
        <a:bodyPr/>
        <a:lstStyle/>
        <a:p>
          <a:pPr algn="ctr"/>
          <a:r>
            <a:rPr lang="en-US" sz="1000" b="1">
              <a:solidFill>
                <a:schemeClr val="tx1"/>
              </a:solidFill>
              <a:latin typeface="Century Gothic" panose="020B0502020202020204" pitchFamily="34" charset="0"/>
            </a:rPr>
            <a:t>July</a:t>
          </a:r>
          <a:br>
            <a:rPr lang="en-US" sz="1000" b="0">
              <a:solidFill>
                <a:schemeClr val="tx1"/>
              </a:solidFill>
              <a:latin typeface="Century Gothic" panose="020B0502020202020204" pitchFamily="34" charset="0"/>
            </a:rPr>
          </a:br>
          <a:r>
            <a:rPr lang="en-US" sz="1000" b="0">
              <a:solidFill>
                <a:schemeClr val="tx1"/>
              </a:solidFill>
              <a:latin typeface="Century Gothic" panose="020B0502020202020204" pitchFamily="34" charset="0"/>
            </a:rPr>
            <a:t>Additional Adjustments</a:t>
          </a:r>
          <a:br>
            <a:rPr lang="en-US" sz="1000" b="0">
              <a:solidFill>
                <a:schemeClr val="tx1"/>
              </a:solidFill>
              <a:latin typeface="Century Gothic" panose="020B0502020202020204" pitchFamily="34" charset="0"/>
            </a:rPr>
          </a:br>
          <a:r>
            <a:rPr lang="en-US" sz="1000" b="0">
              <a:solidFill>
                <a:schemeClr val="tx1"/>
              </a:solidFill>
              <a:latin typeface="Century Gothic" panose="020B0502020202020204" pitchFamily="34" charset="0"/>
            </a:rPr>
            <a:t>Are Made as Actual Results</a:t>
          </a:r>
          <a:br>
            <a:rPr lang="en-US" sz="1000" b="0">
              <a:solidFill>
                <a:schemeClr val="tx1"/>
              </a:solidFill>
              <a:latin typeface="Century Gothic" panose="020B0502020202020204" pitchFamily="34" charset="0"/>
            </a:rPr>
          </a:br>
          <a:r>
            <a:rPr lang="en-US" sz="1000" b="0">
              <a:solidFill>
                <a:schemeClr val="tx1"/>
              </a:solidFill>
              <a:latin typeface="Century Gothic" panose="020B0502020202020204" pitchFamily="34" charset="0"/>
            </a:rPr>
            <a:t>Are Recieved</a:t>
          </a:r>
          <a:endParaRPr lang="en-US" sz="1000" b="1">
            <a:solidFill>
              <a:schemeClr val="tx1"/>
            </a:solidFill>
            <a:latin typeface="Century Gothic" panose="020B0502020202020204" pitchFamily="34" charset="0"/>
          </a:endParaRPr>
        </a:p>
      </dgm:t>
    </dgm:pt>
    <dgm:pt modelId="{2BB81437-0FA5-4899-8349-21175CC5CB0B}" type="parTrans" cxnId="{F4B5CB86-D163-4BD2-B0A1-D338EFB36BE5}">
      <dgm:prSet/>
      <dgm:spPr/>
      <dgm:t>
        <a:bodyPr/>
        <a:lstStyle/>
        <a:p>
          <a:pPr algn="ctr"/>
          <a:endParaRPr lang="en-US">
            <a:latin typeface="Century Gothic" panose="020B0502020202020204" pitchFamily="34" charset="0"/>
          </a:endParaRPr>
        </a:p>
      </dgm:t>
    </dgm:pt>
    <dgm:pt modelId="{CF82C324-210E-4617-9F33-CC2F4034F808}" type="sibTrans" cxnId="{F4B5CB86-D163-4BD2-B0A1-D338EFB36BE5}">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0E899A5A-5318-4879-9173-970A4C1E5BFB}">
      <dgm:prSet phldrT="[Text]" custT="1"/>
      <dgm:spPr>
        <a:noFill/>
        <a:ln>
          <a:noFill/>
        </a:ln>
      </dgm:spPr>
      <dgm:t>
        <a:bodyPr/>
        <a:lstStyle/>
        <a:p>
          <a:pPr algn="ctr"/>
          <a:r>
            <a:rPr lang="en-US" sz="1000" b="1" dirty="0">
              <a:solidFill>
                <a:schemeClr val="tx1"/>
              </a:solidFill>
              <a:latin typeface="Century Gothic" panose="020B0502020202020204" pitchFamily="34" charset="0"/>
            </a:rPr>
            <a:t>August</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Final tentative Budget Is</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Presented for Governing Board</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Approval and Incorporated Into the City of Cape Coral Budgets for Public Hearings and Final Adoption in September</a:t>
          </a:r>
          <a:endParaRPr lang="en-US" sz="1000" b="1" dirty="0">
            <a:solidFill>
              <a:schemeClr val="tx1"/>
            </a:solidFill>
            <a:latin typeface="Century Gothic" panose="020B0502020202020204" pitchFamily="34" charset="0"/>
          </a:endParaRPr>
        </a:p>
      </dgm:t>
    </dgm:pt>
    <dgm:pt modelId="{7F226889-1D64-4F5D-83FE-566504D3E13B}" type="parTrans" cxnId="{07038836-F4C7-4DED-8B5A-859CEAEEF8F0}">
      <dgm:prSet/>
      <dgm:spPr/>
      <dgm:t>
        <a:bodyPr/>
        <a:lstStyle/>
        <a:p>
          <a:pPr algn="ctr"/>
          <a:endParaRPr lang="en-US">
            <a:latin typeface="Century Gothic" panose="020B0502020202020204" pitchFamily="34" charset="0"/>
          </a:endParaRPr>
        </a:p>
      </dgm:t>
    </dgm:pt>
    <dgm:pt modelId="{91C70024-8681-4B46-B50F-AF27766CFDC3}" type="sibTrans" cxnId="{07038836-F4C7-4DED-8B5A-859CEAEEF8F0}">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AAF89BAF-F76C-4735-BFCE-92D09F16DB76}">
      <dgm:prSet phldrT="[Text]" custT="1"/>
      <dgm:spPr>
        <a:noFill/>
        <a:ln>
          <a:noFill/>
        </a:ln>
      </dgm:spPr>
      <dgm:t>
        <a:bodyPr/>
        <a:lstStyle/>
        <a:p>
          <a:pPr algn="ctr"/>
          <a:r>
            <a:rPr lang="en-US" sz="1000" b="1" dirty="0">
              <a:solidFill>
                <a:schemeClr val="tx1"/>
              </a:solidFill>
              <a:latin typeface="Century Gothic" panose="020B0502020202020204" pitchFamily="34" charset="0"/>
            </a:rPr>
            <a:t>January- February</a:t>
          </a:r>
        </a:p>
        <a:p>
          <a:pPr algn="ctr"/>
          <a:r>
            <a:rPr lang="en-US" sz="1000" b="0" dirty="0">
              <a:solidFill>
                <a:schemeClr val="tx1"/>
              </a:solidFill>
              <a:latin typeface="Century Gothic" panose="020B0502020202020204" pitchFamily="34" charset="0"/>
            </a:rPr>
            <a:t>Capital Asset Plans Due</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Budget Projections are</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Released to</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Schools</a:t>
          </a:r>
          <a:endParaRPr lang="en-US" sz="1000" b="1" dirty="0">
            <a:solidFill>
              <a:schemeClr val="tx1"/>
            </a:solidFill>
            <a:latin typeface="Century Gothic" panose="020B0502020202020204" pitchFamily="34" charset="0"/>
          </a:endParaRPr>
        </a:p>
      </dgm:t>
    </dgm:pt>
    <dgm:pt modelId="{3F3514BE-4902-4781-94C2-E9614B1FB5E9}" type="parTrans" cxnId="{46290AD3-D7A1-4B85-A6C3-89AA1F1079C9}">
      <dgm:prSet/>
      <dgm:spPr/>
      <dgm:t>
        <a:bodyPr/>
        <a:lstStyle/>
        <a:p>
          <a:pPr algn="ctr"/>
          <a:endParaRPr lang="en-US">
            <a:latin typeface="Century Gothic" panose="020B0502020202020204" pitchFamily="34" charset="0"/>
          </a:endParaRPr>
        </a:p>
      </dgm:t>
    </dgm:pt>
    <dgm:pt modelId="{40823371-1F75-4562-9488-727327BF1612}" type="sibTrans" cxnId="{46290AD3-D7A1-4B85-A6C3-89AA1F1079C9}">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50F7568F-799E-4B70-A486-7C8F5473044D}">
      <dgm:prSet phldrT="[Text]" custT="1"/>
      <dgm:spPr>
        <a:noFill/>
        <a:ln>
          <a:noFill/>
        </a:ln>
      </dgm:spPr>
      <dgm:t>
        <a:bodyPr/>
        <a:lstStyle/>
        <a:p>
          <a:pPr algn="ctr"/>
          <a:r>
            <a:rPr lang="en-US" sz="1000" b="1" dirty="0">
              <a:solidFill>
                <a:schemeClr val="tx1"/>
              </a:solidFill>
              <a:latin typeface="Century Gothic" panose="020B0502020202020204" pitchFamily="34" charset="0"/>
            </a:rPr>
            <a:t>March</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Operating Projections Close</a:t>
          </a:r>
        </a:p>
        <a:p>
          <a:pPr algn="ctr"/>
          <a:r>
            <a:rPr lang="en-US" sz="1000" b="0" dirty="0">
              <a:solidFill>
                <a:schemeClr val="tx1"/>
              </a:solidFill>
              <a:latin typeface="Century Gothic" panose="020B0502020202020204" pitchFamily="34" charset="0"/>
            </a:rPr>
            <a:t>Submissions are Reviewed by Budget</a:t>
          </a:r>
        </a:p>
        <a:p>
          <a:pPr algn="ctr"/>
          <a:r>
            <a:rPr lang="en-US" sz="1000" b="0" dirty="0">
              <a:solidFill>
                <a:schemeClr val="tx1"/>
              </a:solidFill>
              <a:latin typeface="Century Gothic" panose="020B0502020202020204" pitchFamily="34" charset="0"/>
            </a:rPr>
            <a:t>Meetings are Held With</a:t>
          </a:r>
        </a:p>
        <a:p>
          <a:pPr algn="ctr"/>
          <a:r>
            <a:rPr lang="en-US" sz="1000" b="0" dirty="0">
              <a:solidFill>
                <a:schemeClr val="tx1"/>
              </a:solidFill>
              <a:latin typeface="Century Gothic" panose="020B0502020202020204" pitchFamily="34" charset="0"/>
            </a:rPr>
            <a:t>Superintendent</a:t>
          </a:r>
          <a:endParaRPr lang="en-US" sz="1000" b="1" dirty="0">
            <a:solidFill>
              <a:schemeClr val="tx1"/>
            </a:solidFill>
            <a:latin typeface="Century Gothic" panose="020B0502020202020204" pitchFamily="34" charset="0"/>
          </a:endParaRPr>
        </a:p>
      </dgm:t>
    </dgm:pt>
    <dgm:pt modelId="{2C7DF9EB-8035-4D5D-ACD9-C748EE3D5B22}" type="parTrans" cxnId="{9DAFA976-85F0-4A05-ABB6-CF46210E2969}">
      <dgm:prSet/>
      <dgm:spPr/>
      <dgm:t>
        <a:bodyPr/>
        <a:lstStyle/>
        <a:p>
          <a:pPr algn="ctr"/>
          <a:endParaRPr lang="en-US">
            <a:latin typeface="Century Gothic" panose="020B0502020202020204" pitchFamily="34" charset="0"/>
          </a:endParaRPr>
        </a:p>
      </dgm:t>
    </dgm:pt>
    <dgm:pt modelId="{7225AD1C-ADB2-4D05-AE90-C97A4F8E33B3}" type="sibTrans" cxnId="{9DAFA976-85F0-4A05-ABB6-CF46210E2969}">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3D08AFD9-044D-4B71-AE1D-578B97769ABF}">
      <dgm:prSet phldrT="[Text]" custT="1"/>
      <dgm:spPr>
        <a:noFill/>
        <a:ln>
          <a:noFill/>
        </a:ln>
      </dgm:spPr>
      <dgm:t>
        <a:bodyPr/>
        <a:lstStyle/>
        <a:p>
          <a:pPr algn="ctr"/>
          <a:r>
            <a:rPr lang="en-US" sz="1000" b="1" dirty="0">
              <a:solidFill>
                <a:schemeClr val="tx1"/>
              </a:solidFill>
              <a:latin typeface="Century Gothic" panose="020B0502020202020204" pitchFamily="34" charset="0"/>
            </a:rPr>
            <a:t>May</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Budget Workshop No. 1 Held</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With Governing Board</a:t>
          </a:r>
          <a:endParaRPr lang="en-US" sz="1000" b="1" dirty="0">
            <a:solidFill>
              <a:schemeClr val="tx1"/>
            </a:solidFill>
            <a:latin typeface="Century Gothic" panose="020B0502020202020204" pitchFamily="34" charset="0"/>
          </a:endParaRPr>
        </a:p>
      </dgm:t>
    </dgm:pt>
    <dgm:pt modelId="{903535C3-16C4-4D4E-BD9D-5A0F228B1EEE}" type="parTrans" cxnId="{E0AB84DD-A425-433C-8C2D-B747BFA4B7C7}">
      <dgm:prSet/>
      <dgm:spPr/>
      <dgm:t>
        <a:bodyPr/>
        <a:lstStyle/>
        <a:p>
          <a:pPr algn="ctr"/>
          <a:endParaRPr lang="en-US">
            <a:latin typeface="Century Gothic" panose="020B0502020202020204" pitchFamily="34" charset="0"/>
          </a:endParaRPr>
        </a:p>
      </dgm:t>
    </dgm:pt>
    <dgm:pt modelId="{6F0D1559-DE65-4B72-AEFA-419E32569D14}" type="sibTrans" cxnId="{E0AB84DD-A425-433C-8C2D-B747BFA4B7C7}">
      <dgm:prSet/>
      <dgm:spPr>
        <a:ln w="19050" cap="flat">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AD468505-71F0-4746-B8BF-001E7B4A6ECB}">
      <dgm:prSet phldrT="[Text]" custT="1"/>
      <dgm:spPr>
        <a:noFill/>
        <a:ln>
          <a:noFill/>
        </a:ln>
      </dgm:spPr>
      <dgm:t>
        <a:bodyPr/>
        <a:lstStyle/>
        <a:p>
          <a:pPr algn="ctr"/>
          <a:r>
            <a:rPr lang="en-US" sz="1000" b="1" dirty="0">
              <a:solidFill>
                <a:schemeClr val="tx1"/>
              </a:solidFill>
              <a:latin typeface="Century Gothic" panose="020B0502020202020204" pitchFamily="34" charset="0"/>
            </a:rPr>
            <a:t>May</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Adjustments Made</a:t>
          </a:r>
        </a:p>
        <a:p>
          <a:pPr algn="ctr"/>
          <a:r>
            <a:rPr lang="en-US" sz="1000" b="0" dirty="0">
              <a:solidFill>
                <a:schemeClr val="tx1"/>
              </a:solidFill>
              <a:latin typeface="Century Gothic" panose="020B0502020202020204" pitchFamily="34" charset="0"/>
            </a:rPr>
            <a:t>Budget Workshop No. 2 Held</a:t>
          </a:r>
          <a:endParaRPr lang="en-US" sz="1000" b="1" dirty="0">
            <a:solidFill>
              <a:schemeClr val="tx1"/>
            </a:solidFill>
            <a:latin typeface="Century Gothic" panose="020B0502020202020204" pitchFamily="34" charset="0"/>
          </a:endParaRPr>
        </a:p>
      </dgm:t>
    </dgm:pt>
    <dgm:pt modelId="{8BA2AC9D-DEF9-4639-A452-EFFA7863AF17}" type="parTrans" cxnId="{3C688F2C-60F4-408E-AB06-D725167740F3}">
      <dgm:prSet/>
      <dgm:spPr/>
      <dgm:t>
        <a:bodyPr/>
        <a:lstStyle/>
        <a:p>
          <a:pPr algn="ctr"/>
          <a:endParaRPr lang="en-US">
            <a:latin typeface="Century Gothic" panose="020B0502020202020204" pitchFamily="34" charset="0"/>
          </a:endParaRPr>
        </a:p>
      </dgm:t>
    </dgm:pt>
    <dgm:pt modelId="{C189281D-77A4-4C97-8112-1ED19AD65EFE}" type="sibTrans" cxnId="{3C688F2C-60F4-408E-AB06-D725167740F3}">
      <dgm:prSet/>
      <dgm:spPr>
        <a:ln w="19050">
          <a:solidFill>
            <a:schemeClr val="accent2">
              <a:lumMod val="75000"/>
            </a:schemeClr>
          </a:solidFill>
          <a:headEnd w="lg" len="med"/>
          <a:tailEnd type="stealth" w="lg" len="med"/>
        </a:ln>
      </dgm:spPr>
      <dgm:t>
        <a:bodyPr/>
        <a:lstStyle/>
        <a:p>
          <a:pPr algn="ctr"/>
          <a:endParaRPr lang="en-US">
            <a:latin typeface="Century Gothic" panose="020B0502020202020204" pitchFamily="34" charset="0"/>
          </a:endParaRPr>
        </a:p>
      </dgm:t>
    </dgm:pt>
    <dgm:pt modelId="{7A222D69-D245-489D-A05F-0DE953F2878F}">
      <dgm:prSet phldrT="[Text]" custT="1"/>
      <dgm:spPr>
        <a:noFill/>
        <a:ln>
          <a:noFill/>
        </a:ln>
      </dgm:spPr>
      <dgm:t>
        <a:bodyPr/>
        <a:lstStyle/>
        <a:p>
          <a:pPr algn="ctr"/>
          <a:r>
            <a:rPr lang="en-US" sz="1000" b="1" dirty="0">
              <a:solidFill>
                <a:schemeClr val="tx1"/>
              </a:solidFill>
              <a:latin typeface="Century Gothic" panose="020B0502020202020204" pitchFamily="34" charset="0"/>
            </a:rPr>
            <a:t>September/October</a:t>
          </a:r>
          <a:br>
            <a:rPr lang="en-US" sz="1000" b="0" dirty="0">
              <a:solidFill>
                <a:schemeClr val="tx1"/>
              </a:solidFill>
              <a:latin typeface="Century Gothic" panose="020B0502020202020204" pitchFamily="34" charset="0"/>
            </a:rPr>
          </a:br>
          <a:r>
            <a:rPr lang="en-US" sz="1000" b="0" dirty="0">
              <a:solidFill>
                <a:schemeClr val="tx1"/>
              </a:solidFill>
              <a:latin typeface="Century Gothic" panose="020B0502020202020204" pitchFamily="34" charset="0"/>
            </a:rPr>
            <a:t>Annual Strategic Planning Session</a:t>
          </a:r>
          <a:endParaRPr lang="en-US" sz="1000" dirty="0">
            <a:solidFill>
              <a:schemeClr val="tx1"/>
            </a:solidFill>
            <a:latin typeface="Century Gothic" panose="020B0502020202020204" pitchFamily="34" charset="0"/>
          </a:endParaRPr>
        </a:p>
      </dgm:t>
    </dgm:pt>
    <dgm:pt modelId="{C563AE30-AE43-4BAA-9016-F52E2CE8B160}" type="parTrans" cxnId="{B34C5645-3865-4686-8CD4-9D29D4C9BC43}">
      <dgm:prSet/>
      <dgm:spPr/>
      <dgm:t>
        <a:bodyPr/>
        <a:lstStyle/>
        <a:p>
          <a:endParaRPr lang="en-US">
            <a:latin typeface="Century Gothic" panose="020B0502020202020204" pitchFamily="34" charset="0"/>
          </a:endParaRPr>
        </a:p>
      </dgm:t>
    </dgm:pt>
    <dgm:pt modelId="{0F5A7036-EA01-497D-9632-75C8D318A934}" type="sibTrans" cxnId="{B34C5645-3865-4686-8CD4-9D29D4C9BC43}">
      <dgm:prSet/>
      <dgm:spPr>
        <a:ln w="19050">
          <a:solidFill>
            <a:schemeClr val="accent2">
              <a:lumMod val="75000"/>
            </a:schemeClr>
          </a:solidFill>
        </a:ln>
      </dgm:spPr>
      <dgm:t>
        <a:bodyPr/>
        <a:lstStyle/>
        <a:p>
          <a:endParaRPr lang="en-US">
            <a:latin typeface="Century Gothic" panose="020B0502020202020204" pitchFamily="34" charset="0"/>
          </a:endParaRPr>
        </a:p>
      </dgm:t>
    </dgm:pt>
    <dgm:pt modelId="{4F756490-3741-4119-9156-5072C2200E85}" type="pres">
      <dgm:prSet presAssocID="{7A9C7429-5E06-474F-B926-D28D1F7069E0}" presName="cycle" presStyleCnt="0">
        <dgm:presLayoutVars>
          <dgm:dir/>
          <dgm:resizeHandles val="exact"/>
        </dgm:presLayoutVars>
      </dgm:prSet>
      <dgm:spPr/>
    </dgm:pt>
    <dgm:pt modelId="{D984DE78-78B9-40AD-A1EF-EE108ADE3A7F}" type="pres">
      <dgm:prSet presAssocID="{7A222D69-D245-489D-A05F-0DE953F2878F}" presName="node" presStyleLbl="node1" presStyleIdx="0" presStyleCnt="9" custScaleX="141395" custRadScaleRad="100024" custRadScaleInc="-9381">
        <dgm:presLayoutVars>
          <dgm:bulletEnabled val="1"/>
        </dgm:presLayoutVars>
      </dgm:prSet>
      <dgm:spPr/>
    </dgm:pt>
    <dgm:pt modelId="{D4BDD7B2-6C95-47FB-876F-704D3DA004F7}" type="pres">
      <dgm:prSet presAssocID="{7A222D69-D245-489D-A05F-0DE953F2878F}" presName="spNode" presStyleCnt="0"/>
      <dgm:spPr/>
    </dgm:pt>
    <dgm:pt modelId="{F9A8A638-AD1D-4A26-9B16-692589DC4AEA}" type="pres">
      <dgm:prSet presAssocID="{0F5A7036-EA01-497D-9632-75C8D318A934}" presName="sibTrans" presStyleLbl="sibTrans1D1" presStyleIdx="0" presStyleCnt="9"/>
      <dgm:spPr/>
    </dgm:pt>
    <dgm:pt modelId="{B4A5C1D3-6D85-484B-8CED-56C3B6ACD57E}" type="pres">
      <dgm:prSet presAssocID="{02876C28-8091-41DA-BFDB-B1DF17824769}" presName="node" presStyleLbl="node1" presStyleIdx="1" presStyleCnt="9" custAng="0" custScaleX="150232">
        <dgm:presLayoutVars>
          <dgm:bulletEnabled val="1"/>
        </dgm:presLayoutVars>
      </dgm:prSet>
      <dgm:spPr/>
    </dgm:pt>
    <dgm:pt modelId="{1A37DE08-E392-4D09-95B6-CC411AB9E89E}" type="pres">
      <dgm:prSet presAssocID="{02876C28-8091-41DA-BFDB-B1DF17824769}" presName="spNode" presStyleCnt="0"/>
      <dgm:spPr/>
    </dgm:pt>
    <dgm:pt modelId="{F41AD1DA-98DA-4F35-8D24-0B63ED8D9019}" type="pres">
      <dgm:prSet presAssocID="{F4BFB5A3-D9C0-4868-8E70-6FFB4180BF2A}" presName="sibTrans" presStyleLbl="sibTrans1D1" presStyleIdx="1" presStyleCnt="9"/>
      <dgm:spPr/>
    </dgm:pt>
    <dgm:pt modelId="{75AF81AA-CBD4-4303-B9DF-C18C7AD7B1C6}" type="pres">
      <dgm:prSet presAssocID="{AAF89BAF-F76C-4735-BFCE-92D09F16DB76}" presName="node" presStyleLbl="node1" presStyleIdx="2" presStyleCnt="9" custScaleX="176744">
        <dgm:presLayoutVars>
          <dgm:bulletEnabled val="1"/>
        </dgm:presLayoutVars>
      </dgm:prSet>
      <dgm:spPr/>
    </dgm:pt>
    <dgm:pt modelId="{4A52424A-A2DA-4202-9B4A-CAE0CDB74C9B}" type="pres">
      <dgm:prSet presAssocID="{AAF89BAF-F76C-4735-BFCE-92D09F16DB76}" presName="spNode" presStyleCnt="0"/>
      <dgm:spPr/>
    </dgm:pt>
    <dgm:pt modelId="{59E30F15-CD78-4301-AF4A-237015AE88BA}" type="pres">
      <dgm:prSet presAssocID="{40823371-1F75-4562-9488-727327BF1612}" presName="sibTrans" presStyleLbl="sibTrans1D1" presStyleIdx="2" presStyleCnt="9"/>
      <dgm:spPr/>
    </dgm:pt>
    <dgm:pt modelId="{47DDC48A-D50A-4959-BF54-11937C52C17D}" type="pres">
      <dgm:prSet presAssocID="{50F7568F-799E-4B70-A486-7C8F5473044D}" presName="node" presStyleLbl="node1" presStyleIdx="3" presStyleCnt="9" custScaleX="157297" custScaleY="123830" custRadScaleRad="98788" custRadScaleInc="-54592">
        <dgm:presLayoutVars>
          <dgm:bulletEnabled val="1"/>
        </dgm:presLayoutVars>
      </dgm:prSet>
      <dgm:spPr/>
    </dgm:pt>
    <dgm:pt modelId="{6231BAEC-4C89-45B5-ADF5-F1C8EC821442}" type="pres">
      <dgm:prSet presAssocID="{50F7568F-799E-4B70-A486-7C8F5473044D}" presName="spNode" presStyleCnt="0"/>
      <dgm:spPr/>
    </dgm:pt>
    <dgm:pt modelId="{C7218D50-52FB-47D2-8564-3FB7B40F4A8C}" type="pres">
      <dgm:prSet presAssocID="{7225AD1C-ADB2-4D05-AE90-C97A4F8E33B3}" presName="sibTrans" presStyleLbl="sibTrans1D1" presStyleIdx="3" presStyleCnt="9"/>
      <dgm:spPr/>
    </dgm:pt>
    <dgm:pt modelId="{D7A78E1F-52CA-44B1-A1DD-3AFD03F3D70B}" type="pres">
      <dgm:prSet presAssocID="{3D08AFD9-044D-4B71-AE1D-578B97769ABF}" presName="node" presStyleLbl="node1" presStyleIdx="4" presStyleCnt="9" custScaleX="156956" custRadScaleRad="99911" custRadScaleInc="-12689">
        <dgm:presLayoutVars>
          <dgm:bulletEnabled val="1"/>
        </dgm:presLayoutVars>
      </dgm:prSet>
      <dgm:spPr/>
    </dgm:pt>
    <dgm:pt modelId="{D82431FF-63FC-47DE-B0E3-6951353DBE4B}" type="pres">
      <dgm:prSet presAssocID="{3D08AFD9-044D-4B71-AE1D-578B97769ABF}" presName="spNode" presStyleCnt="0"/>
      <dgm:spPr/>
    </dgm:pt>
    <dgm:pt modelId="{65B26204-B4EF-435F-A789-81E93AF4ECEB}" type="pres">
      <dgm:prSet presAssocID="{6F0D1559-DE65-4B72-AEFA-419E32569D14}" presName="sibTrans" presStyleLbl="sibTrans1D1" presStyleIdx="4" presStyleCnt="9"/>
      <dgm:spPr/>
    </dgm:pt>
    <dgm:pt modelId="{E4318503-2354-4236-8C98-2DBEA5AC7094}" type="pres">
      <dgm:prSet presAssocID="{AD468505-71F0-4746-B8BF-001E7B4A6ECB}" presName="node" presStyleLbl="node1" presStyleIdx="5" presStyleCnt="9">
        <dgm:presLayoutVars>
          <dgm:bulletEnabled val="1"/>
        </dgm:presLayoutVars>
      </dgm:prSet>
      <dgm:spPr/>
    </dgm:pt>
    <dgm:pt modelId="{875C4AAC-C87B-4BFF-ACBF-899F28FD6CEE}" type="pres">
      <dgm:prSet presAssocID="{AD468505-71F0-4746-B8BF-001E7B4A6ECB}" presName="spNode" presStyleCnt="0"/>
      <dgm:spPr/>
    </dgm:pt>
    <dgm:pt modelId="{DFB891AF-2A5C-4402-9391-6727F12CBB96}" type="pres">
      <dgm:prSet presAssocID="{C189281D-77A4-4C97-8112-1ED19AD65EFE}" presName="sibTrans" presStyleLbl="sibTrans1D1" presStyleIdx="5" presStyleCnt="9"/>
      <dgm:spPr/>
    </dgm:pt>
    <dgm:pt modelId="{AFAA0519-871E-46C3-A40F-D9DE4D90FCD8}" type="pres">
      <dgm:prSet presAssocID="{07128267-4975-4505-BCC6-E53696A16A36}" presName="node" presStyleLbl="node1" presStyleIdx="6" presStyleCnt="9" custScaleX="159069">
        <dgm:presLayoutVars>
          <dgm:bulletEnabled val="1"/>
        </dgm:presLayoutVars>
      </dgm:prSet>
      <dgm:spPr/>
    </dgm:pt>
    <dgm:pt modelId="{5971C89D-2ECD-40B9-95CC-C71B9BF64029}" type="pres">
      <dgm:prSet presAssocID="{07128267-4975-4505-BCC6-E53696A16A36}" presName="spNode" presStyleCnt="0"/>
      <dgm:spPr/>
    </dgm:pt>
    <dgm:pt modelId="{9976AEF3-7A5C-44CB-8BEA-DA26549B401F}" type="pres">
      <dgm:prSet presAssocID="{AB9E57C1-5573-4B87-8641-C62C4BD78D19}" presName="sibTrans" presStyleLbl="sibTrans1D1" presStyleIdx="6" presStyleCnt="9"/>
      <dgm:spPr/>
    </dgm:pt>
    <dgm:pt modelId="{33E11654-E815-4AFD-BB3F-3676AB97D256}" type="pres">
      <dgm:prSet presAssocID="{191B884D-BCAC-48B7-9C49-5C737E7419E3}" presName="node" presStyleLbl="node1" presStyleIdx="7" presStyleCnt="9" custScaleX="159069" custRadScaleRad="97614" custRadScaleInc="1853">
        <dgm:presLayoutVars>
          <dgm:bulletEnabled val="1"/>
        </dgm:presLayoutVars>
      </dgm:prSet>
      <dgm:spPr/>
    </dgm:pt>
    <dgm:pt modelId="{7B7B0644-9CE2-4379-910E-82ED15945C85}" type="pres">
      <dgm:prSet presAssocID="{191B884D-BCAC-48B7-9C49-5C737E7419E3}" presName="spNode" presStyleCnt="0"/>
      <dgm:spPr/>
    </dgm:pt>
    <dgm:pt modelId="{BABE9EFB-6CD4-4298-B201-2DD28E2718F2}" type="pres">
      <dgm:prSet presAssocID="{CF82C324-210E-4617-9F33-CC2F4034F808}" presName="sibTrans" presStyleLbl="sibTrans1D1" presStyleIdx="7" presStyleCnt="9"/>
      <dgm:spPr/>
    </dgm:pt>
    <dgm:pt modelId="{52D2C8BF-9B90-4F37-8DC3-4E57151E4A1E}" type="pres">
      <dgm:prSet presAssocID="{0E899A5A-5318-4879-9173-970A4C1E5BFB}" presName="node" presStyleLbl="node1" presStyleIdx="8" presStyleCnt="9" custScaleX="207604">
        <dgm:presLayoutVars>
          <dgm:bulletEnabled val="1"/>
        </dgm:presLayoutVars>
      </dgm:prSet>
      <dgm:spPr/>
    </dgm:pt>
    <dgm:pt modelId="{89B46101-F1ED-4A94-ADF6-5CC3CE551FB1}" type="pres">
      <dgm:prSet presAssocID="{0E899A5A-5318-4879-9173-970A4C1E5BFB}" presName="spNode" presStyleCnt="0"/>
      <dgm:spPr/>
    </dgm:pt>
    <dgm:pt modelId="{258B3F21-B34F-41C0-BC0C-E7CD8E0088EF}" type="pres">
      <dgm:prSet presAssocID="{91C70024-8681-4B46-B50F-AF27766CFDC3}" presName="sibTrans" presStyleLbl="sibTrans1D1" presStyleIdx="8" presStyleCnt="9"/>
      <dgm:spPr/>
    </dgm:pt>
  </dgm:ptLst>
  <dgm:cxnLst>
    <dgm:cxn modelId="{B8E1830C-2B76-4ED6-8D33-7FA278E75D6E}" type="presOf" srcId="{40823371-1F75-4562-9488-727327BF1612}" destId="{59E30F15-CD78-4301-AF4A-237015AE88BA}" srcOrd="0" destOrd="0" presId="urn:microsoft.com/office/officeart/2005/8/layout/cycle5"/>
    <dgm:cxn modelId="{AB9D030D-8283-4F6E-9B46-52DC727C3CB0}" type="presOf" srcId="{91C70024-8681-4B46-B50F-AF27766CFDC3}" destId="{258B3F21-B34F-41C0-BC0C-E7CD8E0088EF}" srcOrd="0" destOrd="0" presId="urn:microsoft.com/office/officeart/2005/8/layout/cycle5"/>
    <dgm:cxn modelId="{AABE3610-07D4-43B7-96FF-D331827EBA17}" type="presOf" srcId="{07128267-4975-4505-BCC6-E53696A16A36}" destId="{AFAA0519-871E-46C3-A40F-D9DE4D90FCD8}" srcOrd="0" destOrd="0" presId="urn:microsoft.com/office/officeart/2005/8/layout/cycle5"/>
    <dgm:cxn modelId="{2E619711-6E8B-4E1A-B86C-D695277CC839}" type="presOf" srcId="{F4BFB5A3-D9C0-4868-8E70-6FFB4180BF2A}" destId="{F41AD1DA-98DA-4F35-8D24-0B63ED8D9019}" srcOrd="0" destOrd="0" presId="urn:microsoft.com/office/officeart/2005/8/layout/cycle5"/>
    <dgm:cxn modelId="{A1E88D12-BAE6-4A2D-BF1E-77772912830D}" type="presOf" srcId="{3D08AFD9-044D-4B71-AE1D-578B97769ABF}" destId="{D7A78E1F-52CA-44B1-A1DD-3AFD03F3D70B}" srcOrd="0" destOrd="0" presId="urn:microsoft.com/office/officeart/2005/8/layout/cycle5"/>
    <dgm:cxn modelId="{3C688F2C-60F4-408E-AB06-D725167740F3}" srcId="{7A9C7429-5E06-474F-B926-D28D1F7069E0}" destId="{AD468505-71F0-4746-B8BF-001E7B4A6ECB}" srcOrd="5" destOrd="0" parTransId="{8BA2AC9D-DEF9-4639-A452-EFFA7863AF17}" sibTransId="{C189281D-77A4-4C97-8112-1ED19AD65EFE}"/>
    <dgm:cxn modelId="{01DE382F-1D78-401C-9376-82C692AF6E39}" srcId="{7A9C7429-5E06-474F-B926-D28D1F7069E0}" destId="{07128267-4975-4505-BCC6-E53696A16A36}" srcOrd="6" destOrd="0" parTransId="{7EBF495E-C1F0-4D42-9A6C-95D0344CB658}" sibTransId="{AB9E57C1-5573-4B87-8641-C62C4BD78D19}"/>
    <dgm:cxn modelId="{07038836-F4C7-4DED-8B5A-859CEAEEF8F0}" srcId="{7A9C7429-5E06-474F-B926-D28D1F7069E0}" destId="{0E899A5A-5318-4879-9173-970A4C1E5BFB}" srcOrd="8" destOrd="0" parTransId="{7F226889-1D64-4F5D-83FE-566504D3E13B}" sibTransId="{91C70024-8681-4B46-B50F-AF27766CFDC3}"/>
    <dgm:cxn modelId="{B6D13C3F-C3DC-4FCC-A54A-DDC322650920}" type="presOf" srcId="{191B884D-BCAC-48B7-9C49-5C737E7419E3}" destId="{33E11654-E815-4AFD-BB3F-3676AB97D256}" srcOrd="0" destOrd="0" presId="urn:microsoft.com/office/officeart/2005/8/layout/cycle5"/>
    <dgm:cxn modelId="{B34C5645-3865-4686-8CD4-9D29D4C9BC43}" srcId="{7A9C7429-5E06-474F-B926-D28D1F7069E0}" destId="{7A222D69-D245-489D-A05F-0DE953F2878F}" srcOrd="0" destOrd="0" parTransId="{C563AE30-AE43-4BAA-9016-F52E2CE8B160}" sibTransId="{0F5A7036-EA01-497D-9632-75C8D318A934}"/>
    <dgm:cxn modelId="{30AFB86B-1888-4E4F-893E-CD522F8A56DB}" type="presOf" srcId="{02876C28-8091-41DA-BFDB-B1DF17824769}" destId="{B4A5C1D3-6D85-484B-8CED-56C3B6ACD57E}" srcOrd="0" destOrd="0" presId="urn:microsoft.com/office/officeart/2005/8/layout/cycle5"/>
    <dgm:cxn modelId="{1A8ADD6C-E39C-426C-B24D-495F3FB66667}" type="presOf" srcId="{50F7568F-799E-4B70-A486-7C8F5473044D}" destId="{47DDC48A-D50A-4959-BF54-11937C52C17D}" srcOrd="0" destOrd="0" presId="urn:microsoft.com/office/officeart/2005/8/layout/cycle5"/>
    <dgm:cxn modelId="{F0AF786D-9B02-4EE2-8858-E573D702E4D9}" type="presOf" srcId="{AD468505-71F0-4746-B8BF-001E7B4A6ECB}" destId="{E4318503-2354-4236-8C98-2DBEA5AC7094}" srcOrd="0" destOrd="0" presId="urn:microsoft.com/office/officeart/2005/8/layout/cycle5"/>
    <dgm:cxn modelId="{9DAFA976-85F0-4A05-ABB6-CF46210E2969}" srcId="{7A9C7429-5E06-474F-B926-D28D1F7069E0}" destId="{50F7568F-799E-4B70-A486-7C8F5473044D}" srcOrd="3" destOrd="0" parTransId="{2C7DF9EB-8035-4D5D-ACD9-C748EE3D5B22}" sibTransId="{7225AD1C-ADB2-4D05-AE90-C97A4F8E33B3}"/>
    <dgm:cxn modelId="{381A8458-7DBA-45C3-A478-D3324FA6895D}" type="presOf" srcId="{CF82C324-210E-4617-9F33-CC2F4034F808}" destId="{BABE9EFB-6CD4-4298-B201-2DD28E2718F2}" srcOrd="0" destOrd="0" presId="urn:microsoft.com/office/officeart/2005/8/layout/cycle5"/>
    <dgm:cxn modelId="{68B2905A-2535-41E9-9FDB-8ADD8DE0C70C}" type="presOf" srcId="{C189281D-77A4-4C97-8112-1ED19AD65EFE}" destId="{DFB891AF-2A5C-4402-9391-6727F12CBB96}" srcOrd="0" destOrd="0" presId="urn:microsoft.com/office/officeart/2005/8/layout/cycle5"/>
    <dgm:cxn modelId="{F880B482-EAB5-4D6A-89B7-5C1C5EDBA6C6}" type="presOf" srcId="{AAF89BAF-F76C-4735-BFCE-92D09F16DB76}" destId="{75AF81AA-CBD4-4303-B9DF-C18C7AD7B1C6}" srcOrd="0" destOrd="0" presId="urn:microsoft.com/office/officeart/2005/8/layout/cycle5"/>
    <dgm:cxn modelId="{BF5E4685-A3F0-4646-B03D-90E4ED601F82}" type="presOf" srcId="{7A9C7429-5E06-474F-B926-D28D1F7069E0}" destId="{4F756490-3741-4119-9156-5072C2200E85}" srcOrd="0" destOrd="0" presId="urn:microsoft.com/office/officeart/2005/8/layout/cycle5"/>
    <dgm:cxn modelId="{F4B5CB86-D163-4BD2-B0A1-D338EFB36BE5}" srcId="{7A9C7429-5E06-474F-B926-D28D1F7069E0}" destId="{191B884D-BCAC-48B7-9C49-5C737E7419E3}" srcOrd="7" destOrd="0" parTransId="{2BB81437-0FA5-4899-8349-21175CC5CB0B}" sibTransId="{CF82C324-210E-4617-9F33-CC2F4034F808}"/>
    <dgm:cxn modelId="{9C33AC91-4BE0-4A6E-A61A-FF0C572B8817}" type="presOf" srcId="{AB9E57C1-5573-4B87-8641-C62C4BD78D19}" destId="{9976AEF3-7A5C-44CB-8BEA-DA26549B401F}" srcOrd="0" destOrd="0" presId="urn:microsoft.com/office/officeart/2005/8/layout/cycle5"/>
    <dgm:cxn modelId="{A8D6029E-A806-4924-BA35-098C6D3854F5}" type="presOf" srcId="{0E899A5A-5318-4879-9173-970A4C1E5BFB}" destId="{52D2C8BF-9B90-4F37-8DC3-4E57151E4A1E}" srcOrd="0" destOrd="0" presId="urn:microsoft.com/office/officeart/2005/8/layout/cycle5"/>
    <dgm:cxn modelId="{CA79619F-0DD0-4A46-B2A6-9DA83E4509AD}" type="presOf" srcId="{7225AD1C-ADB2-4D05-AE90-C97A4F8E33B3}" destId="{C7218D50-52FB-47D2-8564-3FB7B40F4A8C}" srcOrd="0" destOrd="0" presId="urn:microsoft.com/office/officeart/2005/8/layout/cycle5"/>
    <dgm:cxn modelId="{B23375AD-C193-40D8-B0F9-D374FD5FAEB4}" type="presOf" srcId="{7A222D69-D245-489D-A05F-0DE953F2878F}" destId="{D984DE78-78B9-40AD-A1EF-EE108ADE3A7F}" srcOrd="0" destOrd="0" presId="urn:microsoft.com/office/officeart/2005/8/layout/cycle5"/>
    <dgm:cxn modelId="{DAC272B8-4A14-4A8A-AC5D-F8D6D2533D7A}" type="presOf" srcId="{6F0D1559-DE65-4B72-AEFA-419E32569D14}" destId="{65B26204-B4EF-435F-A789-81E93AF4ECEB}" srcOrd="0" destOrd="0" presId="urn:microsoft.com/office/officeart/2005/8/layout/cycle5"/>
    <dgm:cxn modelId="{AB2CBCCC-F250-43CE-B5F9-31A82B9663B3}" type="presOf" srcId="{0F5A7036-EA01-497D-9632-75C8D318A934}" destId="{F9A8A638-AD1D-4A26-9B16-692589DC4AEA}" srcOrd="0" destOrd="0" presId="urn:microsoft.com/office/officeart/2005/8/layout/cycle5"/>
    <dgm:cxn modelId="{46290AD3-D7A1-4B85-A6C3-89AA1F1079C9}" srcId="{7A9C7429-5E06-474F-B926-D28D1F7069E0}" destId="{AAF89BAF-F76C-4735-BFCE-92D09F16DB76}" srcOrd="2" destOrd="0" parTransId="{3F3514BE-4902-4781-94C2-E9614B1FB5E9}" sibTransId="{40823371-1F75-4562-9488-727327BF1612}"/>
    <dgm:cxn modelId="{E0AB84DD-A425-433C-8C2D-B747BFA4B7C7}" srcId="{7A9C7429-5E06-474F-B926-D28D1F7069E0}" destId="{3D08AFD9-044D-4B71-AE1D-578B97769ABF}" srcOrd="4" destOrd="0" parTransId="{903535C3-16C4-4D4E-BD9D-5A0F228B1EEE}" sibTransId="{6F0D1559-DE65-4B72-AEFA-419E32569D14}"/>
    <dgm:cxn modelId="{5B3418FE-E3F6-4ED3-8D5E-9A1B3D5D312D}" srcId="{7A9C7429-5E06-474F-B926-D28D1F7069E0}" destId="{02876C28-8091-41DA-BFDB-B1DF17824769}" srcOrd="1" destOrd="0" parTransId="{043BA83C-9761-4DCC-A548-9CF019DBEA4B}" sibTransId="{F4BFB5A3-D9C0-4868-8E70-6FFB4180BF2A}"/>
    <dgm:cxn modelId="{AE09BBB4-C71B-4B35-81E5-38BAA976D762}" type="presParOf" srcId="{4F756490-3741-4119-9156-5072C2200E85}" destId="{D984DE78-78B9-40AD-A1EF-EE108ADE3A7F}" srcOrd="0" destOrd="0" presId="urn:microsoft.com/office/officeart/2005/8/layout/cycle5"/>
    <dgm:cxn modelId="{C8A55AE7-2508-4257-97DC-B50CAC181295}" type="presParOf" srcId="{4F756490-3741-4119-9156-5072C2200E85}" destId="{D4BDD7B2-6C95-47FB-876F-704D3DA004F7}" srcOrd="1" destOrd="0" presId="urn:microsoft.com/office/officeart/2005/8/layout/cycle5"/>
    <dgm:cxn modelId="{33E79AF2-5897-4976-A8E8-2EC0ED086D12}" type="presParOf" srcId="{4F756490-3741-4119-9156-5072C2200E85}" destId="{F9A8A638-AD1D-4A26-9B16-692589DC4AEA}" srcOrd="2" destOrd="0" presId="urn:microsoft.com/office/officeart/2005/8/layout/cycle5"/>
    <dgm:cxn modelId="{9406FE53-B349-4D14-9818-A782A6EFE564}" type="presParOf" srcId="{4F756490-3741-4119-9156-5072C2200E85}" destId="{B4A5C1D3-6D85-484B-8CED-56C3B6ACD57E}" srcOrd="3" destOrd="0" presId="urn:microsoft.com/office/officeart/2005/8/layout/cycle5"/>
    <dgm:cxn modelId="{C88542A0-2FC3-4326-8A95-B25D73CB6830}" type="presParOf" srcId="{4F756490-3741-4119-9156-5072C2200E85}" destId="{1A37DE08-E392-4D09-95B6-CC411AB9E89E}" srcOrd="4" destOrd="0" presId="urn:microsoft.com/office/officeart/2005/8/layout/cycle5"/>
    <dgm:cxn modelId="{D4572287-A75C-4EA1-B5D3-0E3E22D6E34F}" type="presParOf" srcId="{4F756490-3741-4119-9156-5072C2200E85}" destId="{F41AD1DA-98DA-4F35-8D24-0B63ED8D9019}" srcOrd="5" destOrd="0" presId="urn:microsoft.com/office/officeart/2005/8/layout/cycle5"/>
    <dgm:cxn modelId="{685A6EF4-C484-4BC0-BAF0-F10BFF65EBE9}" type="presParOf" srcId="{4F756490-3741-4119-9156-5072C2200E85}" destId="{75AF81AA-CBD4-4303-B9DF-C18C7AD7B1C6}" srcOrd="6" destOrd="0" presId="urn:microsoft.com/office/officeart/2005/8/layout/cycle5"/>
    <dgm:cxn modelId="{775E0B59-B523-472F-AAF8-E216FE1ADE9C}" type="presParOf" srcId="{4F756490-3741-4119-9156-5072C2200E85}" destId="{4A52424A-A2DA-4202-9B4A-CAE0CDB74C9B}" srcOrd="7" destOrd="0" presId="urn:microsoft.com/office/officeart/2005/8/layout/cycle5"/>
    <dgm:cxn modelId="{36FD2418-5A38-49E1-ACAA-CEA9E8CDB7AD}" type="presParOf" srcId="{4F756490-3741-4119-9156-5072C2200E85}" destId="{59E30F15-CD78-4301-AF4A-237015AE88BA}" srcOrd="8" destOrd="0" presId="urn:microsoft.com/office/officeart/2005/8/layout/cycle5"/>
    <dgm:cxn modelId="{1E05DF5A-D98A-41EF-985B-1F7432D4688D}" type="presParOf" srcId="{4F756490-3741-4119-9156-5072C2200E85}" destId="{47DDC48A-D50A-4959-BF54-11937C52C17D}" srcOrd="9" destOrd="0" presId="urn:microsoft.com/office/officeart/2005/8/layout/cycle5"/>
    <dgm:cxn modelId="{371CA421-6625-4322-B673-82FF22BA8E7B}" type="presParOf" srcId="{4F756490-3741-4119-9156-5072C2200E85}" destId="{6231BAEC-4C89-45B5-ADF5-F1C8EC821442}" srcOrd="10" destOrd="0" presId="urn:microsoft.com/office/officeart/2005/8/layout/cycle5"/>
    <dgm:cxn modelId="{A2CFBF34-5D96-4EB7-A51D-7E7868FD320C}" type="presParOf" srcId="{4F756490-3741-4119-9156-5072C2200E85}" destId="{C7218D50-52FB-47D2-8564-3FB7B40F4A8C}" srcOrd="11" destOrd="0" presId="urn:microsoft.com/office/officeart/2005/8/layout/cycle5"/>
    <dgm:cxn modelId="{55202610-2661-48AF-B4E3-BB7A153F5151}" type="presParOf" srcId="{4F756490-3741-4119-9156-5072C2200E85}" destId="{D7A78E1F-52CA-44B1-A1DD-3AFD03F3D70B}" srcOrd="12" destOrd="0" presId="urn:microsoft.com/office/officeart/2005/8/layout/cycle5"/>
    <dgm:cxn modelId="{B139FA51-C7BC-4349-AEC4-ABE05525A35D}" type="presParOf" srcId="{4F756490-3741-4119-9156-5072C2200E85}" destId="{D82431FF-63FC-47DE-B0E3-6951353DBE4B}" srcOrd="13" destOrd="0" presId="urn:microsoft.com/office/officeart/2005/8/layout/cycle5"/>
    <dgm:cxn modelId="{A65C7184-859F-4A03-BB9D-1BD4731CF0D0}" type="presParOf" srcId="{4F756490-3741-4119-9156-5072C2200E85}" destId="{65B26204-B4EF-435F-A789-81E93AF4ECEB}" srcOrd="14" destOrd="0" presId="urn:microsoft.com/office/officeart/2005/8/layout/cycle5"/>
    <dgm:cxn modelId="{C054A81A-F715-49E3-B75D-A7ABEF5FD54F}" type="presParOf" srcId="{4F756490-3741-4119-9156-5072C2200E85}" destId="{E4318503-2354-4236-8C98-2DBEA5AC7094}" srcOrd="15" destOrd="0" presId="urn:microsoft.com/office/officeart/2005/8/layout/cycle5"/>
    <dgm:cxn modelId="{6864AF51-7932-41D7-9CD8-DED8A9F8E404}" type="presParOf" srcId="{4F756490-3741-4119-9156-5072C2200E85}" destId="{875C4AAC-C87B-4BFF-ACBF-899F28FD6CEE}" srcOrd="16" destOrd="0" presId="urn:microsoft.com/office/officeart/2005/8/layout/cycle5"/>
    <dgm:cxn modelId="{7E8BDAD4-5685-4D1B-B0AF-766830764E38}" type="presParOf" srcId="{4F756490-3741-4119-9156-5072C2200E85}" destId="{DFB891AF-2A5C-4402-9391-6727F12CBB96}" srcOrd="17" destOrd="0" presId="urn:microsoft.com/office/officeart/2005/8/layout/cycle5"/>
    <dgm:cxn modelId="{15687D37-CCBA-4DDA-A454-8349F4C15047}" type="presParOf" srcId="{4F756490-3741-4119-9156-5072C2200E85}" destId="{AFAA0519-871E-46C3-A40F-D9DE4D90FCD8}" srcOrd="18" destOrd="0" presId="urn:microsoft.com/office/officeart/2005/8/layout/cycle5"/>
    <dgm:cxn modelId="{42B28CF3-F650-4689-A450-A059523A34A3}" type="presParOf" srcId="{4F756490-3741-4119-9156-5072C2200E85}" destId="{5971C89D-2ECD-40B9-95CC-C71B9BF64029}" srcOrd="19" destOrd="0" presId="urn:microsoft.com/office/officeart/2005/8/layout/cycle5"/>
    <dgm:cxn modelId="{27970BB1-FB77-4128-8D2A-FD053BC5F8DD}" type="presParOf" srcId="{4F756490-3741-4119-9156-5072C2200E85}" destId="{9976AEF3-7A5C-44CB-8BEA-DA26549B401F}" srcOrd="20" destOrd="0" presId="urn:microsoft.com/office/officeart/2005/8/layout/cycle5"/>
    <dgm:cxn modelId="{DDEE1110-3E92-4156-B1CC-E3A4A556CC36}" type="presParOf" srcId="{4F756490-3741-4119-9156-5072C2200E85}" destId="{33E11654-E815-4AFD-BB3F-3676AB97D256}" srcOrd="21" destOrd="0" presId="urn:microsoft.com/office/officeart/2005/8/layout/cycle5"/>
    <dgm:cxn modelId="{B0B8221A-3FCA-4A7F-A00A-6ADC583A5A3D}" type="presParOf" srcId="{4F756490-3741-4119-9156-5072C2200E85}" destId="{7B7B0644-9CE2-4379-910E-82ED15945C85}" srcOrd="22" destOrd="0" presId="urn:microsoft.com/office/officeart/2005/8/layout/cycle5"/>
    <dgm:cxn modelId="{6BE11322-AA60-4830-9203-1BADE7C69179}" type="presParOf" srcId="{4F756490-3741-4119-9156-5072C2200E85}" destId="{BABE9EFB-6CD4-4298-B201-2DD28E2718F2}" srcOrd="23" destOrd="0" presId="urn:microsoft.com/office/officeart/2005/8/layout/cycle5"/>
    <dgm:cxn modelId="{31B0C829-DEAE-4B1D-A626-94A437237278}" type="presParOf" srcId="{4F756490-3741-4119-9156-5072C2200E85}" destId="{52D2C8BF-9B90-4F37-8DC3-4E57151E4A1E}" srcOrd="24" destOrd="0" presId="urn:microsoft.com/office/officeart/2005/8/layout/cycle5"/>
    <dgm:cxn modelId="{4503C815-EC40-4D3B-8AFE-CD5F0A12F12B}" type="presParOf" srcId="{4F756490-3741-4119-9156-5072C2200E85}" destId="{89B46101-F1ED-4A94-ADF6-5CC3CE551FB1}" srcOrd="25" destOrd="0" presId="urn:microsoft.com/office/officeart/2005/8/layout/cycle5"/>
    <dgm:cxn modelId="{1A6D5379-E7CE-445B-9438-F26C90690A6F}" type="presParOf" srcId="{4F756490-3741-4119-9156-5072C2200E85}" destId="{258B3F21-B34F-41C0-BC0C-E7CD8E0088EF}" srcOrd="26"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62AB4-5B6D-488B-9079-890638E146B5}">
      <dsp:nvSpPr>
        <dsp:cNvPr id="0" name=""/>
        <dsp:cNvSpPr/>
      </dsp:nvSpPr>
      <dsp:spPr>
        <a:xfrm>
          <a:off x="10065582" y="2492900"/>
          <a:ext cx="1338453" cy="13390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6DCAFC-0107-4D82-85E1-6A7F84DCF1C3}">
      <dsp:nvSpPr>
        <dsp:cNvPr id="0" name=""/>
        <dsp:cNvSpPr/>
      </dsp:nvSpPr>
      <dsp:spPr>
        <a:xfrm>
          <a:off x="10109558"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Open Discussion/ Conclusion</a:t>
          </a:r>
        </a:p>
      </dsp:txBody>
      <dsp:txXfrm>
        <a:off x="10287718" y="2716112"/>
        <a:ext cx="893054" cy="892610"/>
      </dsp:txXfrm>
    </dsp:sp>
    <dsp:sp modelId="{9A574493-D0C4-4F99-934D-A58ADF3851DE}">
      <dsp:nvSpPr>
        <dsp:cNvPr id="0" name=""/>
        <dsp:cNvSpPr/>
      </dsp:nvSpPr>
      <dsp:spPr>
        <a:xfrm rot="2700000">
          <a:off x="8680766" y="2492942"/>
          <a:ext cx="1338715" cy="1338715"/>
        </a:xfrm>
        <a:prstGeom prst="teardrop">
          <a:avLst>
            <a:gd name="adj" fmla="val 10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0B84-401C-4E71-8316-BCE715FFE8B8}">
      <dsp:nvSpPr>
        <dsp:cNvPr id="0" name=""/>
        <dsp:cNvSpPr/>
      </dsp:nvSpPr>
      <dsp:spPr>
        <a:xfrm>
          <a:off x="8726000"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404040">
                  <a:hueOff val="0"/>
                  <a:satOff val="0"/>
                  <a:lumOff val="0"/>
                  <a:alphaOff val="0"/>
                </a:srgbClr>
              </a:solidFill>
              <a:latin typeface="Century Gothic" panose="020B0502020202020204" pitchFamily="34" charset="0"/>
              <a:ea typeface="+mn-ea"/>
              <a:cs typeface="+mn-cs"/>
            </a:rPr>
            <a:t>Expenditures</a:t>
          </a:r>
        </a:p>
      </dsp:txBody>
      <dsp:txXfrm>
        <a:off x="8904160" y="2716112"/>
        <a:ext cx="893054" cy="892610"/>
      </dsp:txXfrm>
    </dsp:sp>
    <dsp:sp modelId="{7524E235-D123-470B-97D9-0775CC7A6D42}">
      <dsp:nvSpPr>
        <dsp:cNvPr id="0" name=""/>
        <dsp:cNvSpPr/>
      </dsp:nvSpPr>
      <dsp:spPr>
        <a:xfrm rot="2700000">
          <a:off x="7297208" y="2492942"/>
          <a:ext cx="1338715" cy="1338715"/>
        </a:xfrm>
        <a:prstGeom prst="teardrop">
          <a:avLst>
            <a:gd name="adj" fmla="val 100000"/>
          </a:avLst>
        </a:prstGeom>
        <a:solidFill>
          <a:schemeClr val="accent3">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9A4C5-42E4-4AFA-97DC-A01B05BF7C80}">
      <dsp:nvSpPr>
        <dsp:cNvPr id="0" name=""/>
        <dsp:cNvSpPr/>
      </dsp:nvSpPr>
      <dsp:spPr>
        <a:xfrm>
          <a:off x="7342443"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Staffing</a:t>
          </a:r>
          <a:r>
            <a:rPr lang="en-US" sz="700" kern="1200" dirty="0"/>
            <a:t> </a:t>
          </a:r>
          <a:r>
            <a:rPr lang="en-US" sz="1100" kern="1200" dirty="0">
              <a:latin typeface="Century Gothic" panose="020B0502020202020204" pitchFamily="34" charset="0"/>
            </a:rPr>
            <a:t>Changes</a:t>
          </a:r>
        </a:p>
      </dsp:txBody>
      <dsp:txXfrm>
        <a:off x="7520603" y="2716112"/>
        <a:ext cx="893054" cy="892610"/>
      </dsp:txXfrm>
    </dsp:sp>
    <dsp:sp modelId="{85F3CB81-4EE9-4023-AB4F-784F52256B04}">
      <dsp:nvSpPr>
        <dsp:cNvPr id="0" name=""/>
        <dsp:cNvSpPr/>
      </dsp:nvSpPr>
      <dsp:spPr>
        <a:xfrm rot="2700000">
          <a:off x="5913651" y="2492942"/>
          <a:ext cx="1338715" cy="1338715"/>
        </a:xfrm>
        <a:prstGeom prst="teardrop">
          <a:avLst>
            <a:gd name="adj" fmla="val 100000"/>
          </a:avLst>
        </a:prstGeom>
        <a:solidFill>
          <a:schemeClr val="accent3">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43777-F02F-481A-B768-92BB7452C7C7}">
      <dsp:nvSpPr>
        <dsp:cNvPr id="0" name=""/>
        <dsp:cNvSpPr/>
      </dsp:nvSpPr>
      <dsp:spPr>
        <a:xfrm>
          <a:off x="5958885"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Revenues</a:t>
          </a:r>
        </a:p>
      </dsp:txBody>
      <dsp:txXfrm>
        <a:off x="6137045" y="2716112"/>
        <a:ext cx="893054" cy="892610"/>
      </dsp:txXfrm>
    </dsp:sp>
    <dsp:sp modelId="{7B852C48-2D91-4635-9B33-52E7BC0F3383}">
      <dsp:nvSpPr>
        <dsp:cNvPr id="0" name=""/>
        <dsp:cNvSpPr/>
      </dsp:nvSpPr>
      <dsp:spPr>
        <a:xfrm rot="2700000">
          <a:off x="4530093" y="2492942"/>
          <a:ext cx="1338715" cy="1338715"/>
        </a:xfrm>
        <a:prstGeom prst="teardrop">
          <a:avLst>
            <a:gd name="adj" fmla="val 100000"/>
          </a:avLst>
        </a:prstGeom>
        <a:solidFill>
          <a:schemeClr val="accent3">
            <a:lumMod val="20000"/>
            <a:lumOff val="8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192F0C-4775-4432-9C37-0EBDB4776CD4}">
      <dsp:nvSpPr>
        <dsp:cNvPr id="0" name=""/>
        <dsp:cNvSpPr/>
      </dsp:nvSpPr>
      <dsp:spPr>
        <a:xfrm>
          <a:off x="4575328"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Summary By School</a:t>
          </a:r>
        </a:p>
      </dsp:txBody>
      <dsp:txXfrm>
        <a:off x="4753488" y="2716112"/>
        <a:ext cx="893054" cy="892610"/>
      </dsp:txXfrm>
    </dsp:sp>
    <dsp:sp modelId="{A6D4C27B-EDEC-4C10-8550-F5868CBDD48A}">
      <dsp:nvSpPr>
        <dsp:cNvPr id="0" name=""/>
        <dsp:cNvSpPr/>
      </dsp:nvSpPr>
      <dsp:spPr>
        <a:xfrm rot="2700000">
          <a:off x="3146536" y="2492942"/>
          <a:ext cx="1338715" cy="1338715"/>
        </a:xfrm>
        <a:prstGeom prst="teardrop">
          <a:avLst>
            <a:gd name="adj" fmla="val 10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D47125-4330-4105-A995-9620CE22204B}">
      <dsp:nvSpPr>
        <dsp:cNvPr id="0" name=""/>
        <dsp:cNvSpPr/>
      </dsp:nvSpPr>
      <dsp:spPr>
        <a:xfrm>
          <a:off x="3191770"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Budget Overview</a:t>
          </a:r>
        </a:p>
      </dsp:txBody>
      <dsp:txXfrm>
        <a:off x="3369930" y="2716112"/>
        <a:ext cx="893054" cy="892610"/>
      </dsp:txXfrm>
    </dsp:sp>
    <dsp:sp modelId="{905D077E-8B9F-440A-AAD7-38357FA5F232}">
      <dsp:nvSpPr>
        <dsp:cNvPr id="0" name=""/>
        <dsp:cNvSpPr/>
      </dsp:nvSpPr>
      <dsp:spPr>
        <a:xfrm rot="2700000">
          <a:off x="1762978" y="2492942"/>
          <a:ext cx="1338715" cy="1338715"/>
        </a:xfrm>
        <a:prstGeom prst="teardrop">
          <a:avLst>
            <a:gd name="adj" fmla="val 100000"/>
          </a:avLst>
        </a:prstGeom>
        <a:solidFill>
          <a:schemeClr val="accent3">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EE15EF-1EF6-4093-96C5-1CEB164663EE}">
      <dsp:nvSpPr>
        <dsp:cNvPr id="0" name=""/>
        <dsp:cNvSpPr/>
      </dsp:nvSpPr>
      <dsp:spPr>
        <a:xfrm>
          <a:off x="1808213"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Enrollment Projections</a:t>
          </a:r>
        </a:p>
      </dsp:txBody>
      <dsp:txXfrm>
        <a:off x="1986373" y="2716112"/>
        <a:ext cx="893054" cy="892610"/>
      </dsp:txXfrm>
    </dsp:sp>
    <dsp:sp modelId="{DED77CD8-D8FA-4E77-8D08-5EEE2F3A9A14}">
      <dsp:nvSpPr>
        <dsp:cNvPr id="0" name=""/>
        <dsp:cNvSpPr/>
      </dsp:nvSpPr>
      <dsp:spPr>
        <a:xfrm rot="2700000">
          <a:off x="379421" y="2492942"/>
          <a:ext cx="1338715" cy="1338715"/>
        </a:xfrm>
        <a:prstGeom prst="teardrop">
          <a:avLst>
            <a:gd name="adj" fmla="val 100000"/>
          </a:avLst>
        </a:prstGeom>
        <a:solidFill>
          <a:schemeClr val="accent3">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39740-B192-41FF-98A9-58E496DCBFE6}">
      <dsp:nvSpPr>
        <dsp:cNvPr id="0" name=""/>
        <dsp:cNvSpPr/>
      </dsp:nvSpPr>
      <dsp:spPr>
        <a:xfrm>
          <a:off x="424655" y="2537542"/>
          <a:ext cx="1249373" cy="1249749"/>
        </a:xfrm>
        <a:prstGeom prst="ellipse">
          <a:avLst/>
        </a:prstGeom>
        <a:solidFill>
          <a:schemeClr val="lt1"/>
        </a:solidFill>
        <a:ln w="127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Century Gothic" panose="020B0502020202020204" pitchFamily="34" charset="0"/>
            </a:rPr>
            <a:t>Overview of Budget Process</a:t>
          </a:r>
        </a:p>
      </dsp:txBody>
      <dsp:txXfrm>
        <a:off x="602815" y="2716112"/>
        <a:ext cx="893054" cy="892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DE78-78B9-40AD-A1EF-EE108ADE3A7F}">
      <dsp:nvSpPr>
        <dsp:cNvPr id="0" name=""/>
        <dsp:cNvSpPr/>
      </dsp:nvSpPr>
      <dsp:spPr>
        <a:xfrm>
          <a:off x="2434666" y="2011"/>
          <a:ext cx="1516872"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September/October</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Annual Strategic Planning Session</a:t>
          </a:r>
          <a:endParaRPr lang="en-US" sz="1000" kern="1200" dirty="0">
            <a:solidFill>
              <a:schemeClr val="tx1"/>
            </a:solidFill>
            <a:latin typeface="Century Gothic" panose="020B0502020202020204" pitchFamily="34" charset="0"/>
          </a:endParaRPr>
        </a:p>
      </dsp:txBody>
      <dsp:txXfrm>
        <a:off x="2468706" y="36051"/>
        <a:ext cx="1448792" cy="629233"/>
      </dsp:txXfrm>
    </dsp:sp>
    <dsp:sp modelId="{F9A8A638-AD1D-4A26-9B16-692589DC4AEA}">
      <dsp:nvSpPr>
        <dsp:cNvPr id="0" name=""/>
        <dsp:cNvSpPr/>
      </dsp:nvSpPr>
      <dsp:spPr>
        <a:xfrm>
          <a:off x="573582" y="349199"/>
          <a:ext cx="5349899" cy="5349899"/>
        </a:xfrm>
        <a:custGeom>
          <a:avLst/>
          <a:gdLst/>
          <a:ahLst/>
          <a:cxnLst/>
          <a:rect l="0" t="0" r="0" b="0"/>
          <a:pathLst>
            <a:path>
              <a:moveTo>
                <a:pt x="3477668" y="123283"/>
              </a:moveTo>
              <a:arcTo wR="2674949" hR="2674949" stAng="17247772" swAng="401720"/>
            </a:path>
          </a:pathLst>
        </a:custGeom>
        <a:noFill/>
        <a:ln w="19050" cap="flat" cmpd="sng" algn="ctr">
          <a:solidFill>
            <a:schemeClr val="accent2">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B4A5C1D3-6D85-484B-8CED-56C3B6ACD57E}">
      <dsp:nvSpPr>
        <dsp:cNvPr id="0" name=""/>
        <dsp:cNvSpPr/>
      </dsp:nvSpPr>
      <dsp:spPr>
        <a:xfrm>
          <a:off x="4165095" y="627835"/>
          <a:ext cx="1611674"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December</a:t>
          </a:r>
          <a:br>
            <a:rPr lang="en-US" sz="1000" kern="1200" dirty="0">
              <a:solidFill>
                <a:schemeClr val="tx1"/>
              </a:solidFill>
              <a:latin typeface="Century Gothic" panose="020B0502020202020204" pitchFamily="34" charset="0"/>
            </a:rPr>
          </a:br>
          <a:r>
            <a:rPr lang="en-US" sz="1000" kern="1200" dirty="0">
              <a:solidFill>
                <a:schemeClr val="tx1"/>
              </a:solidFill>
              <a:latin typeface="Century Gothic" panose="020B0502020202020204" pitchFamily="34" charset="0"/>
            </a:rPr>
            <a:t>Budget Kick-Off</a:t>
          </a:r>
          <a:br>
            <a:rPr lang="en-US" sz="1000" kern="1200" dirty="0">
              <a:solidFill>
                <a:schemeClr val="tx1"/>
              </a:solidFill>
              <a:latin typeface="Century Gothic" panose="020B0502020202020204" pitchFamily="34" charset="0"/>
            </a:rPr>
          </a:br>
          <a:r>
            <a:rPr lang="en-US" sz="1000" kern="1200" dirty="0">
              <a:solidFill>
                <a:schemeClr val="tx1"/>
              </a:solidFill>
              <a:latin typeface="Century Gothic" panose="020B0502020202020204" pitchFamily="34" charset="0"/>
            </a:rPr>
            <a:t>Budget Guidelines and Capital Asset Plans</a:t>
          </a:r>
          <a:br>
            <a:rPr lang="en-US" sz="1000" kern="1200" dirty="0">
              <a:solidFill>
                <a:schemeClr val="tx1"/>
              </a:solidFill>
              <a:latin typeface="Century Gothic" panose="020B0502020202020204" pitchFamily="34" charset="0"/>
            </a:rPr>
          </a:br>
          <a:r>
            <a:rPr lang="en-US" sz="1000" kern="1200" dirty="0">
              <a:solidFill>
                <a:schemeClr val="tx1"/>
              </a:solidFill>
              <a:latin typeface="Century Gothic" panose="020B0502020202020204" pitchFamily="34" charset="0"/>
            </a:rPr>
            <a:t>Released to Schools</a:t>
          </a:r>
        </a:p>
      </dsp:txBody>
      <dsp:txXfrm>
        <a:off x="4199135" y="661875"/>
        <a:ext cx="1543594" cy="629233"/>
      </dsp:txXfrm>
    </dsp:sp>
    <dsp:sp modelId="{F41AD1DA-98DA-4F35-8D24-0B63ED8D9019}">
      <dsp:nvSpPr>
        <dsp:cNvPr id="0" name=""/>
        <dsp:cNvSpPr/>
      </dsp:nvSpPr>
      <dsp:spPr>
        <a:xfrm>
          <a:off x="576558" y="350673"/>
          <a:ext cx="5349899" cy="5349899"/>
        </a:xfrm>
        <a:custGeom>
          <a:avLst/>
          <a:gdLst/>
          <a:ahLst/>
          <a:cxnLst/>
          <a:rect l="0" t="0" r="0" b="0"/>
          <a:pathLst>
            <a:path>
              <a:moveTo>
                <a:pt x="4862294" y="1135184"/>
              </a:moveTo>
              <a:arcTo wR="2674949" hR="2674949" stAng="19491399" swAng="787030"/>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75AF81AA-CBD4-4303-B9DF-C18C7AD7B1C6}">
      <dsp:nvSpPr>
        <dsp:cNvPr id="0" name=""/>
        <dsp:cNvSpPr/>
      </dsp:nvSpPr>
      <dsp:spPr>
        <a:xfrm>
          <a:off x="4937772" y="2212465"/>
          <a:ext cx="1896093"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January- February</a:t>
          </a:r>
        </a:p>
        <a:p>
          <a:pPr marL="0" lvl="0" indent="0" algn="ctr" defTabSz="444500">
            <a:lnSpc>
              <a:spcPct val="90000"/>
            </a:lnSpc>
            <a:spcBef>
              <a:spcPct val="0"/>
            </a:spcBef>
            <a:spcAft>
              <a:spcPct val="35000"/>
            </a:spcAft>
            <a:buNone/>
          </a:pPr>
          <a:r>
            <a:rPr lang="en-US" sz="1000" b="0" kern="1200" dirty="0">
              <a:solidFill>
                <a:schemeClr val="tx1"/>
              </a:solidFill>
              <a:latin typeface="Century Gothic" panose="020B0502020202020204" pitchFamily="34" charset="0"/>
            </a:rPr>
            <a:t>Capital Asset Plans Due</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Budget Projections are</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Released to</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Schools</a:t>
          </a:r>
          <a:endParaRPr lang="en-US" sz="1000" b="1" kern="1200" dirty="0">
            <a:solidFill>
              <a:schemeClr val="tx1"/>
            </a:solidFill>
            <a:latin typeface="Century Gothic" panose="020B0502020202020204" pitchFamily="34" charset="0"/>
          </a:endParaRPr>
        </a:p>
      </dsp:txBody>
      <dsp:txXfrm>
        <a:off x="4971812" y="2246505"/>
        <a:ext cx="1828013" cy="629233"/>
      </dsp:txXfrm>
    </dsp:sp>
    <dsp:sp modelId="{59E30F15-CD78-4301-AF4A-237015AE88BA}">
      <dsp:nvSpPr>
        <dsp:cNvPr id="0" name=""/>
        <dsp:cNvSpPr/>
      </dsp:nvSpPr>
      <dsp:spPr>
        <a:xfrm>
          <a:off x="574057" y="228024"/>
          <a:ext cx="5349899" cy="5349899"/>
        </a:xfrm>
        <a:custGeom>
          <a:avLst/>
          <a:gdLst/>
          <a:ahLst/>
          <a:cxnLst/>
          <a:rect l="0" t="0" r="0" b="0"/>
          <a:pathLst>
            <a:path>
              <a:moveTo>
                <a:pt x="5345746" y="2823942"/>
              </a:moveTo>
              <a:arcTo wR="2674949" hR="2674949" stAng="191579" swAng="551216"/>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47DDC48A-D50A-4959-BF54-11937C52C17D}">
      <dsp:nvSpPr>
        <dsp:cNvPr id="0" name=""/>
        <dsp:cNvSpPr/>
      </dsp:nvSpPr>
      <dsp:spPr>
        <a:xfrm>
          <a:off x="4845232" y="3614544"/>
          <a:ext cx="1687467" cy="86348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March</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Operating Projections Close</a:t>
          </a:r>
        </a:p>
        <a:p>
          <a:pPr marL="0" lvl="0" indent="0" algn="ctr" defTabSz="444500">
            <a:lnSpc>
              <a:spcPct val="90000"/>
            </a:lnSpc>
            <a:spcBef>
              <a:spcPct val="0"/>
            </a:spcBef>
            <a:spcAft>
              <a:spcPct val="35000"/>
            </a:spcAft>
            <a:buNone/>
          </a:pPr>
          <a:r>
            <a:rPr lang="en-US" sz="1000" b="0" kern="1200" dirty="0">
              <a:solidFill>
                <a:schemeClr val="tx1"/>
              </a:solidFill>
              <a:latin typeface="Century Gothic" panose="020B0502020202020204" pitchFamily="34" charset="0"/>
            </a:rPr>
            <a:t>Submissions are Reviewed by Budget</a:t>
          </a:r>
        </a:p>
        <a:p>
          <a:pPr marL="0" lvl="0" indent="0" algn="ctr" defTabSz="444500">
            <a:lnSpc>
              <a:spcPct val="90000"/>
            </a:lnSpc>
            <a:spcBef>
              <a:spcPct val="0"/>
            </a:spcBef>
            <a:spcAft>
              <a:spcPct val="35000"/>
            </a:spcAft>
            <a:buNone/>
          </a:pPr>
          <a:r>
            <a:rPr lang="en-US" sz="1000" b="0" kern="1200" dirty="0">
              <a:solidFill>
                <a:schemeClr val="tx1"/>
              </a:solidFill>
              <a:latin typeface="Century Gothic" panose="020B0502020202020204" pitchFamily="34" charset="0"/>
            </a:rPr>
            <a:t>Meetings are Held With</a:t>
          </a:r>
        </a:p>
        <a:p>
          <a:pPr marL="0" lvl="0" indent="0" algn="ctr" defTabSz="444500">
            <a:lnSpc>
              <a:spcPct val="90000"/>
            </a:lnSpc>
            <a:spcBef>
              <a:spcPct val="0"/>
            </a:spcBef>
            <a:spcAft>
              <a:spcPct val="35000"/>
            </a:spcAft>
            <a:buNone/>
          </a:pPr>
          <a:r>
            <a:rPr lang="en-US" sz="1000" b="0" kern="1200" dirty="0">
              <a:solidFill>
                <a:schemeClr val="tx1"/>
              </a:solidFill>
              <a:latin typeface="Century Gothic" panose="020B0502020202020204" pitchFamily="34" charset="0"/>
            </a:rPr>
            <a:t>Superintendent</a:t>
          </a:r>
          <a:endParaRPr lang="en-US" sz="1000" b="1" kern="1200" dirty="0">
            <a:solidFill>
              <a:schemeClr val="tx1"/>
            </a:solidFill>
            <a:latin typeface="Century Gothic" panose="020B0502020202020204" pitchFamily="34" charset="0"/>
          </a:endParaRPr>
        </a:p>
      </dsp:txBody>
      <dsp:txXfrm>
        <a:off x="4887384" y="3656696"/>
        <a:ext cx="1603163" cy="779179"/>
      </dsp:txXfrm>
    </dsp:sp>
    <dsp:sp modelId="{C7218D50-52FB-47D2-8564-3FB7B40F4A8C}">
      <dsp:nvSpPr>
        <dsp:cNvPr id="0" name=""/>
        <dsp:cNvSpPr/>
      </dsp:nvSpPr>
      <dsp:spPr>
        <a:xfrm>
          <a:off x="504196" y="404097"/>
          <a:ext cx="5349899" cy="5349899"/>
        </a:xfrm>
        <a:custGeom>
          <a:avLst/>
          <a:gdLst/>
          <a:ahLst/>
          <a:cxnLst/>
          <a:rect l="0" t="0" r="0" b="0"/>
          <a:pathLst>
            <a:path>
              <a:moveTo>
                <a:pt x="4854724" y="4225412"/>
              </a:moveTo>
              <a:arcTo wR="2674949" hR="2674949" stAng="2125444" swAng="706022"/>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D7A78E1F-52CA-44B1-A1DD-3AFD03F3D70B}">
      <dsp:nvSpPr>
        <dsp:cNvPr id="0" name=""/>
        <dsp:cNvSpPr/>
      </dsp:nvSpPr>
      <dsp:spPr>
        <a:xfrm>
          <a:off x="3397424" y="5160276"/>
          <a:ext cx="1683809"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May</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Budget Workshop No. 1 Held</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With Governing Board</a:t>
          </a:r>
          <a:endParaRPr lang="en-US" sz="1000" b="1" kern="1200" dirty="0">
            <a:solidFill>
              <a:schemeClr val="tx1"/>
            </a:solidFill>
            <a:latin typeface="Century Gothic" panose="020B0502020202020204" pitchFamily="34" charset="0"/>
          </a:endParaRPr>
        </a:p>
      </dsp:txBody>
      <dsp:txXfrm>
        <a:off x="3431464" y="5194316"/>
        <a:ext cx="1615729" cy="629233"/>
      </dsp:txXfrm>
    </dsp:sp>
    <dsp:sp modelId="{65B26204-B4EF-435F-A789-81E93AF4ECEB}">
      <dsp:nvSpPr>
        <dsp:cNvPr id="0" name=""/>
        <dsp:cNvSpPr/>
      </dsp:nvSpPr>
      <dsp:spPr>
        <a:xfrm>
          <a:off x="564486" y="348975"/>
          <a:ext cx="5349899" cy="5349899"/>
        </a:xfrm>
        <a:custGeom>
          <a:avLst/>
          <a:gdLst/>
          <a:ahLst/>
          <a:cxnLst/>
          <a:rect l="0" t="0" r="0" b="0"/>
          <a:pathLst>
            <a:path>
              <a:moveTo>
                <a:pt x="2728064" y="5349371"/>
              </a:moveTo>
              <a:arcTo wR="2674949" hR="2674949" stAng="5331734" swAng="405766"/>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E4318503-2354-4236-8C98-2DBEA5AC7094}">
      <dsp:nvSpPr>
        <dsp:cNvPr id="0" name=""/>
        <dsp:cNvSpPr/>
      </dsp:nvSpPr>
      <dsp:spPr>
        <a:xfrm>
          <a:off x="1800226" y="5190595"/>
          <a:ext cx="1072790"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May</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Adjustments Made</a:t>
          </a:r>
        </a:p>
        <a:p>
          <a:pPr marL="0" lvl="0" indent="0" algn="ctr" defTabSz="444500">
            <a:lnSpc>
              <a:spcPct val="90000"/>
            </a:lnSpc>
            <a:spcBef>
              <a:spcPct val="0"/>
            </a:spcBef>
            <a:spcAft>
              <a:spcPct val="35000"/>
            </a:spcAft>
            <a:buNone/>
          </a:pPr>
          <a:r>
            <a:rPr lang="en-US" sz="1000" b="0" kern="1200" dirty="0">
              <a:solidFill>
                <a:schemeClr val="tx1"/>
              </a:solidFill>
              <a:latin typeface="Century Gothic" panose="020B0502020202020204" pitchFamily="34" charset="0"/>
            </a:rPr>
            <a:t>Budget Workshop No. 2 Held</a:t>
          </a:r>
          <a:endParaRPr lang="en-US" sz="1000" b="1" kern="1200" dirty="0">
            <a:solidFill>
              <a:schemeClr val="tx1"/>
            </a:solidFill>
            <a:latin typeface="Century Gothic" panose="020B0502020202020204" pitchFamily="34" charset="0"/>
          </a:endParaRPr>
        </a:p>
      </dsp:txBody>
      <dsp:txXfrm>
        <a:off x="1834266" y="5224635"/>
        <a:ext cx="1004710" cy="629233"/>
      </dsp:txXfrm>
    </dsp:sp>
    <dsp:sp modelId="{DFB891AF-2A5C-4402-9391-6727F12CBB96}">
      <dsp:nvSpPr>
        <dsp:cNvPr id="0" name=""/>
        <dsp:cNvSpPr/>
      </dsp:nvSpPr>
      <dsp:spPr>
        <a:xfrm>
          <a:off x="576558" y="350673"/>
          <a:ext cx="5349899" cy="5349899"/>
        </a:xfrm>
        <a:custGeom>
          <a:avLst/>
          <a:gdLst/>
          <a:ahLst/>
          <a:cxnLst/>
          <a:rect l="0" t="0" r="0" b="0"/>
          <a:pathLst>
            <a:path>
              <a:moveTo>
                <a:pt x="1085493" y="4826456"/>
              </a:moveTo>
              <a:arcTo wR="2674949" hR="2674949" stAng="7587339" swAng="652227"/>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AFAA0519-871E-46C3-A40F-D9DE4D90FCD8}">
      <dsp:nvSpPr>
        <dsp:cNvPr id="0" name=""/>
        <dsp:cNvSpPr/>
      </dsp:nvSpPr>
      <dsp:spPr>
        <a:xfrm>
          <a:off x="81695" y="4014440"/>
          <a:ext cx="1706477"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Century Gothic" panose="020B0502020202020204" pitchFamily="34" charset="0"/>
            </a:rPr>
            <a:t>June</a:t>
          </a:r>
          <a:br>
            <a:rPr lang="en-US" sz="1000" b="0" kern="1200">
              <a:solidFill>
                <a:schemeClr val="tx1"/>
              </a:solidFill>
              <a:latin typeface="Century Gothic" panose="020B0502020202020204" pitchFamily="34" charset="0"/>
            </a:rPr>
          </a:br>
          <a:r>
            <a:rPr lang="en-US" sz="1000" b="0" kern="1200">
              <a:solidFill>
                <a:schemeClr val="tx1"/>
              </a:solidFill>
              <a:latin typeface="Century Gothic" panose="020B0502020202020204" pitchFamily="34" charset="0"/>
            </a:rPr>
            <a:t>Tentative Budget Presented</a:t>
          </a:r>
          <a:br>
            <a:rPr lang="en-US" sz="1000" b="0" kern="1200">
              <a:solidFill>
                <a:schemeClr val="tx1"/>
              </a:solidFill>
              <a:latin typeface="Century Gothic" panose="020B0502020202020204" pitchFamily="34" charset="0"/>
            </a:rPr>
          </a:br>
          <a:r>
            <a:rPr lang="en-US" sz="1000" b="0" kern="1200">
              <a:solidFill>
                <a:schemeClr val="tx1"/>
              </a:solidFill>
              <a:latin typeface="Century Gothic" panose="020B0502020202020204" pitchFamily="34" charset="0"/>
            </a:rPr>
            <a:t>For Governing Board Approval</a:t>
          </a:r>
          <a:endParaRPr lang="en-US" sz="1000" b="1" kern="1200">
            <a:solidFill>
              <a:schemeClr val="tx1"/>
            </a:solidFill>
            <a:latin typeface="Century Gothic" panose="020B0502020202020204" pitchFamily="34" charset="0"/>
          </a:endParaRPr>
        </a:p>
      </dsp:txBody>
      <dsp:txXfrm>
        <a:off x="115735" y="4048480"/>
        <a:ext cx="1638397" cy="629233"/>
      </dsp:txXfrm>
    </dsp:sp>
    <dsp:sp modelId="{9976AEF3-7A5C-44CB-8BEA-DA26549B401F}">
      <dsp:nvSpPr>
        <dsp:cNvPr id="0" name=""/>
        <dsp:cNvSpPr/>
      </dsp:nvSpPr>
      <dsp:spPr>
        <a:xfrm>
          <a:off x="630033" y="497422"/>
          <a:ext cx="5349899" cy="5349899"/>
        </a:xfrm>
        <a:custGeom>
          <a:avLst/>
          <a:gdLst/>
          <a:ahLst/>
          <a:cxnLst/>
          <a:rect l="0" t="0" r="0" b="0"/>
          <a:pathLst>
            <a:path>
              <a:moveTo>
                <a:pt x="74861" y="3303357"/>
              </a:moveTo>
              <a:arcTo wR="2674949" hR="2674949" stAng="9984774" swAng="867555"/>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33E11654-E815-4AFD-BB3F-3676AB97D256}">
      <dsp:nvSpPr>
        <dsp:cNvPr id="0" name=""/>
        <dsp:cNvSpPr/>
      </dsp:nvSpPr>
      <dsp:spPr>
        <a:xfrm>
          <a:off x="-171207" y="2212464"/>
          <a:ext cx="1706477"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solidFill>
                <a:schemeClr val="tx1"/>
              </a:solidFill>
              <a:latin typeface="Century Gothic" panose="020B0502020202020204" pitchFamily="34" charset="0"/>
            </a:rPr>
            <a:t>July</a:t>
          </a:r>
          <a:br>
            <a:rPr lang="en-US" sz="1000" b="0" kern="1200">
              <a:solidFill>
                <a:schemeClr val="tx1"/>
              </a:solidFill>
              <a:latin typeface="Century Gothic" panose="020B0502020202020204" pitchFamily="34" charset="0"/>
            </a:rPr>
          </a:br>
          <a:r>
            <a:rPr lang="en-US" sz="1000" b="0" kern="1200">
              <a:solidFill>
                <a:schemeClr val="tx1"/>
              </a:solidFill>
              <a:latin typeface="Century Gothic" panose="020B0502020202020204" pitchFamily="34" charset="0"/>
            </a:rPr>
            <a:t>Additional Adjustments</a:t>
          </a:r>
          <a:br>
            <a:rPr lang="en-US" sz="1000" b="0" kern="1200">
              <a:solidFill>
                <a:schemeClr val="tx1"/>
              </a:solidFill>
              <a:latin typeface="Century Gothic" panose="020B0502020202020204" pitchFamily="34" charset="0"/>
            </a:rPr>
          </a:br>
          <a:r>
            <a:rPr lang="en-US" sz="1000" b="0" kern="1200">
              <a:solidFill>
                <a:schemeClr val="tx1"/>
              </a:solidFill>
              <a:latin typeface="Century Gothic" panose="020B0502020202020204" pitchFamily="34" charset="0"/>
            </a:rPr>
            <a:t>Are Made as Actual Results</a:t>
          </a:r>
          <a:br>
            <a:rPr lang="en-US" sz="1000" b="0" kern="1200">
              <a:solidFill>
                <a:schemeClr val="tx1"/>
              </a:solidFill>
              <a:latin typeface="Century Gothic" panose="020B0502020202020204" pitchFamily="34" charset="0"/>
            </a:rPr>
          </a:br>
          <a:r>
            <a:rPr lang="en-US" sz="1000" b="0" kern="1200">
              <a:solidFill>
                <a:schemeClr val="tx1"/>
              </a:solidFill>
              <a:latin typeface="Century Gothic" panose="020B0502020202020204" pitchFamily="34" charset="0"/>
            </a:rPr>
            <a:t>Are Recieved</a:t>
          </a:r>
          <a:endParaRPr lang="en-US" sz="1000" b="1" kern="1200">
            <a:solidFill>
              <a:schemeClr val="tx1"/>
            </a:solidFill>
            <a:latin typeface="Century Gothic" panose="020B0502020202020204" pitchFamily="34" charset="0"/>
          </a:endParaRPr>
        </a:p>
      </dsp:txBody>
      <dsp:txXfrm>
        <a:off x="-137167" y="2246504"/>
        <a:ext cx="1638397" cy="629233"/>
      </dsp:txXfrm>
    </dsp:sp>
    <dsp:sp modelId="{BABE9EFB-6CD4-4298-B201-2DD28E2718F2}">
      <dsp:nvSpPr>
        <dsp:cNvPr id="0" name=""/>
        <dsp:cNvSpPr/>
      </dsp:nvSpPr>
      <dsp:spPr>
        <a:xfrm>
          <a:off x="684055" y="211005"/>
          <a:ext cx="5349899" cy="5349899"/>
        </a:xfrm>
        <a:custGeom>
          <a:avLst/>
          <a:gdLst/>
          <a:ahLst/>
          <a:cxnLst/>
          <a:rect l="0" t="0" r="0" b="0"/>
          <a:pathLst>
            <a:path>
              <a:moveTo>
                <a:pt x="142433" y="1813718"/>
              </a:moveTo>
              <a:arcTo wR="2674949" hR="2674949" stAng="11926895" swAng="762955"/>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 modelId="{52D2C8BF-9B90-4F37-8DC3-4E57151E4A1E}">
      <dsp:nvSpPr>
        <dsp:cNvPr id="0" name=""/>
        <dsp:cNvSpPr/>
      </dsp:nvSpPr>
      <dsp:spPr>
        <a:xfrm>
          <a:off x="418505" y="627835"/>
          <a:ext cx="2227156" cy="697313"/>
        </a:xfrm>
        <a:prstGeom prst="roundRect">
          <a:avLst/>
        </a:prstGeom>
        <a:no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entury Gothic" panose="020B0502020202020204" pitchFamily="34" charset="0"/>
            </a:rPr>
            <a:t>August</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Final tentative Budget Is</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Presented for Governing Board</a:t>
          </a:r>
          <a:br>
            <a:rPr lang="en-US" sz="1000" b="0" kern="1200" dirty="0">
              <a:solidFill>
                <a:schemeClr val="tx1"/>
              </a:solidFill>
              <a:latin typeface="Century Gothic" panose="020B0502020202020204" pitchFamily="34" charset="0"/>
            </a:rPr>
          </a:br>
          <a:r>
            <a:rPr lang="en-US" sz="1000" b="0" kern="1200" dirty="0">
              <a:solidFill>
                <a:schemeClr val="tx1"/>
              </a:solidFill>
              <a:latin typeface="Century Gothic" panose="020B0502020202020204" pitchFamily="34" charset="0"/>
            </a:rPr>
            <a:t>Approval and Incorporated Into the City of Cape Coral Budgets for Public Hearings and Final Adoption in September</a:t>
          </a:r>
          <a:endParaRPr lang="en-US" sz="1000" b="1" kern="1200" dirty="0">
            <a:solidFill>
              <a:schemeClr val="tx1"/>
            </a:solidFill>
            <a:latin typeface="Century Gothic" panose="020B0502020202020204" pitchFamily="34" charset="0"/>
          </a:endParaRPr>
        </a:p>
      </dsp:txBody>
      <dsp:txXfrm>
        <a:off x="452545" y="661875"/>
        <a:ext cx="2159076" cy="629233"/>
      </dsp:txXfrm>
    </dsp:sp>
    <dsp:sp modelId="{258B3F21-B34F-41C0-BC0C-E7CD8E0088EF}">
      <dsp:nvSpPr>
        <dsp:cNvPr id="0" name=""/>
        <dsp:cNvSpPr/>
      </dsp:nvSpPr>
      <dsp:spPr>
        <a:xfrm>
          <a:off x="580433" y="348753"/>
          <a:ext cx="5349899" cy="5349899"/>
        </a:xfrm>
        <a:custGeom>
          <a:avLst/>
          <a:gdLst/>
          <a:ahLst/>
          <a:cxnLst/>
          <a:rect l="0" t="0" r="0" b="0"/>
          <a:pathLst>
            <a:path>
              <a:moveTo>
                <a:pt x="1557195" y="244727"/>
              </a:moveTo>
              <a:arcTo wR="2674949" hR="2674949" stAng="14718027" swAng="307564"/>
            </a:path>
          </a:pathLst>
        </a:custGeom>
        <a:noFill/>
        <a:ln w="19050" cap="flat" cmpd="sng" algn="ctr">
          <a:solidFill>
            <a:schemeClr val="accent2">
              <a:lumMod val="75000"/>
            </a:schemeClr>
          </a:solidFill>
          <a:prstDash val="solid"/>
          <a:headEnd w="lg" len="med"/>
          <a:tailEnd type="stealth" w="lg"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4" tIns="46222" rIns="92444" bIns="46222" rtlCol="0"/>
          <a:lstStyle>
            <a:lvl1pPr algn="l">
              <a:defRPr sz="1200"/>
            </a:lvl1pPr>
          </a:lstStyle>
          <a:p>
            <a:endParaRPr/>
          </a:p>
        </p:txBody>
      </p:sp>
      <p:sp>
        <p:nvSpPr>
          <p:cNvPr id="3" name="Date Placeholder 2"/>
          <p:cNvSpPr>
            <a:spLocks noGrp="1"/>
          </p:cNvSpPr>
          <p:nvPr>
            <p:ph type="dt" sz="quarter" idx="1"/>
          </p:nvPr>
        </p:nvSpPr>
        <p:spPr>
          <a:xfrm>
            <a:off x="3970940" y="0"/>
            <a:ext cx="3037840" cy="466434"/>
          </a:xfrm>
          <a:prstGeom prst="rect">
            <a:avLst/>
          </a:prstGeom>
        </p:spPr>
        <p:txBody>
          <a:bodyPr vert="horz" lIns="92444" tIns="46222" rIns="92444" bIns="46222" rtlCol="0"/>
          <a:lstStyle>
            <a:lvl1pPr algn="r">
              <a:defRPr sz="1200"/>
            </a:lvl1pPr>
          </a:lstStyle>
          <a:p>
            <a:fld id="{20EA5F0D-C1DC-412F-A146-DDB3A74B588F}" type="datetimeFigureOut">
              <a:rPr lang="en-US"/>
              <a:t>5/9/2023</a:t>
            </a:fld>
            <a:endParaRPr/>
          </a:p>
        </p:txBody>
      </p:sp>
      <p:sp>
        <p:nvSpPr>
          <p:cNvPr id="4" name="Footer Placeholder 3"/>
          <p:cNvSpPr>
            <a:spLocks noGrp="1"/>
          </p:cNvSpPr>
          <p:nvPr>
            <p:ph type="ftr" sz="quarter" idx="2"/>
          </p:nvPr>
        </p:nvSpPr>
        <p:spPr>
          <a:xfrm>
            <a:off x="2" y="8829969"/>
            <a:ext cx="3037840" cy="466433"/>
          </a:xfrm>
          <a:prstGeom prst="rect">
            <a:avLst/>
          </a:prstGeom>
        </p:spPr>
        <p:txBody>
          <a:bodyPr vert="horz" lIns="92444" tIns="46222" rIns="92444" bIns="46222" rtlCol="0" anchor="b"/>
          <a:lstStyle>
            <a:lvl1pPr algn="l">
              <a:defRPr sz="1200"/>
            </a:lvl1pPr>
          </a:lstStyle>
          <a:p>
            <a:endParaRPr/>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2444" tIns="46222" rIns="92444" bIns="46222"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6434"/>
          </a:xfrm>
          <a:prstGeom prst="rect">
            <a:avLst/>
          </a:prstGeom>
        </p:spPr>
        <p:txBody>
          <a:bodyPr vert="horz" lIns="92444" tIns="46222" rIns="92444" bIns="46222" rtlCol="0"/>
          <a:lstStyle>
            <a:lvl1pPr algn="l">
              <a:defRPr sz="1200"/>
            </a:lvl1pPr>
          </a:lstStyle>
          <a:p>
            <a:endParaRPr/>
          </a:p>
        </p:txBody>
      </p:sp>
      <p:sp>
        <p:nvSpPr>
          <p:cNvPr id="3" name="Date Placeholder 2"/>
          <p:cNvSpPr>
            <a:spLocks noGrp="1"/>
          </p:cNvSpPr>
          <p:nvPr>
            <p:ph type="dt" idx="1"/>
          </p:nvPr>
        </p:nvSpPr>
        <p:spPr>
          <a:xfrm>
            <a:off x="3970940" y="0"/>
            <a:ext cx="3037840" cy="466434"/>
          </a:xfrm>
          <a:prstGeom prst="rect">
            <a:avLst/>
          </a:prstGeom>
        </p:spPr>
        <p:txBody>
          <a:bodyPr vert="horz" lIns="92444" tIns="46222" rIns="92444" bIns="46222" rtlCol="0"/>
          <a:lstStyle>
            <a:lvl1pPr algn="r">
              <a:defRPr sz="1200"/>
            </a:lvl1pPr>
          </a:lstStyle>
          <a:p>
            <a:fld id="{A8CDE508-72C8-4AB5-AA9C-1584D31690E0}" type="datetimeFigureOut">
              <a:rPr lang="en-US"/>
              <a:t>5/9/2023</a:t>
            </a:fld>
            <a:endParaRPr/>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4" tIns="46222" rIns="92444" bIns="46222" rtlCol="0" anchor="ctr"/>
          <a:lstStyle/>
          <a:p>
            <a:endParaRPr/>
          </a:p>
        </p:txBody>
      </p:sp>
      <p:sp>
        <p:nvSpPr>
          <p:cNvPr id="5" name="Notes Placeholder 4"/>
          <p:cNvSpPr>
            <a:spLocks noGrp="1"/>
          </p:cNvSpPr>
          <p:nvPr>
            <p:ph type="body" sz="quarter" idx="3"/>
          </p:nvPr>
        </p:nvSpPr>
        <p:spPr>
          <a:xfrm>
            <a:off x="701041" y="4473895"/>
            <a:ext cx="5608320" cy="3137535"/>
          </a:xfrm>
          <a:prstGeom prst="rect">
            <a:avLst/>
          </a:prstGeom>
        </p:spPr>
        <p:txBody>
          <a:bodyPr vert="horz" lIns="92444" tIns="46222" rIns="92444" bIns="46222"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2" y="8829969"/>
            <a:ext cx="3037840" cy="466433"/>
          </a:xfrm>
          <a:prstGeom prst="rect">
            <a:avLst/>
          </a:prstGeom>
        </p:spPr>
        <p:txBody>
          <a:bodyPr vert="horz" lIns="92444" tIns="46222" rIns="92444" bIns="46222" rtlCol="0" anchor="b"/>
          <a:lstStyle>
            <a:lvl1pPr algn="l">
              <a:defRPr sz="1200"/>
            </a:lvl1pPr>
          </a:lstStyle>
          <a:p>
            <a:endParaRPr/>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2444" tIns="46222" rIns="92444" bIns="46222"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i="1"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3364591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230931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59102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124665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2956933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5/9/2023</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5/9/2023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5/9/2023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5/9/2023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5/9/2023</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E583DDF-CA54-461A-A486-592D2374C532}" type="datetimeFigureOut">
              <a:rPr lang="en-US"/>
              <a:t>5/9/2023</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5/9/2023</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DD7D43D-6574-4C7B-808D-C6C12215A4D4}" type="datetimeFigureOut">
              <a:rPr lang="en-US"/>
              <a:t>5/9/2023</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E583DDF-CA54-461A-A486-592D2374C532}" type="datetimeFigureOut">
              <a:rPr lang="en-US"/>
              <a:t>5/9/2023</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E583DDF-CA54-461A-A486-592D2374C532}" type="datetimeFigureOut">
              <a:rPr lang="en-US"/>
              <a:t>5/9/2023</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5/9/2023</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E583DDF-CA54-461A-A486-592D2374C532}" type="datetimeFigureOut">
              <a:rPr lang="en-US"/>
              <a:t>5/9/2023</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5/9/2023</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latin typeface="Century Gothic" panose="020B0502020202020204" pitchFamily="34" charset="0"/>
              </a:rPr>
              <a:t>Budget Workshop No. 1</a:t>
            </a:r>
          </a:p>
        </p:txBody>
      </p:sp>
      <p:sp>
        <p:nvSpPr>
          <p:cNvPr id="4" name="Subtitle 3"/>
          <p:cNvSpPr>
            <a:spLocks noGrp="1"/>
          </p:cNvSpPr>
          <p:nvPr>
            <p:ph type="subTitle" idx="1"/>
          </p:nvPr>
        </p:nvSpPr>
        <p:spPr/>
        <p:txBody>
          <a:bodyPr/>
          <a:lstStyle/>
          <a:p>
            <a:r>
              <a:rPr lang="en-US" dirty="0">
                <a:latin typeface="Century Gothic" panose="020B0502020202020204" pitchFamily="34" charset="0"/>
              </a:rPr>
              <a:t>May 9, 2023</a:t>
            </a:r>
          </a:p>
        </p:txBody>
      </p:sp>
      <p:pic>
        <p:nvPicPr>
          <p:cNvPr id="5" name="Picture 4">
            <a:extLst>
              <a:ext uri="{FF2B5EF4-FFF2-40B4-BE49-F238E27FC236}">
                <a16:creationId xmlns:a16="http://schemas.microsoft.com/office/drawing/2014/main" id="{2F8CEF38-DD89-44BD-9DC1-064BB5389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 y="-76200"/>
            <a:ext cx="12192000" cy="4821075"/>
          </a:xfrm>
          <a:prstGeom prst="rect">
            <a:avLst/>
          </a:prstGeom>
        </p:spPr>
      </p:pic>
      <p:sp>
        <p:nvSpPr>
          <p:cNvPr id="8" name="Flowchart: Connector 7">
            <a:extLst>
              <a:ext uri="{FF2B5EF4-FFF2-40B4-BE49-F238E27FC236}">
                <a16:creationId xmlns:a16="http://schemas.microsoft.com/office/drawing/2014/main" id="{A14D8AE0-E0F8-4762-B79B-290F85AAAD13}"/>
              </a:ext>
            </a:extLst>
          </p:cNvPr>
          <p:cNvSpPr/>
          <p:nvPr/>
        </p:nvSpPr>
        <p:spPr>
          <a:xfrm>
            <a:off x="415926" y="4114800"/>
            <a:ext cx="2403473" cy="2279142"/>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B024AB0A-796B-48D9-BD36-4510B77AF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926" y="4800600"/>
            <a:ext cx="1913471" cy="808819"/>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914400"/>
            <a:ext cx="9144000" cy="914400"/>
          </a:xfrm>
        </p:spPr>
        <p:txBody>
          <a:bodyPr anchor="b">
            <a:normAutofit/>
          </a:bodyPr>
          <a:lstStyle/>
          <a:p>
            <a:pPr algn="l"/>
            <a:r>
              <a:rPr lang="en-US" sz="4800" b="1" dirty="0">
                <a:latin typeface="Century Gothic" panose="020B0502020202020204" pitchFamily="34" charset="0"/>
              </a:rPr>
              <a:t>Operating</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6" name="TextBox 5">
            <a:extLst>
              <a:ext uri="{FF2B5EF4-FFF2-40B4-BE49-F238E27FC236}">
                <a16:creationId xmlns:a16="http://schemas.microsoft.com/office/drawing/2014/main" id="{571D2499-0191-4AFE-8D57-DD9298465785}"/>
              </a:ext>
            </a:extLst>
          </p:cNvPr>
          <p:cNvSpPr txBox="1"/>
          <p:nvPr/>
        </p:nvSpPr>
        <p:spPr>
          <a:xfrm>
            <a:off x="1676400" y="2060525"/>
            <a:ext cx="7924800" cy="3139321"/>
          </a:xfrm>
          <a:prstGeom prst="rect">
            <a:avLst/>
          </a:prstGeom>
          <a:noFill/>
        </p:spPr>
        <p:txBody>
          <a:bodyPr wrap="square" rtlCol="0">
            <a:spAutoFit/>
          </a:bodyPr>
          <a:lstStyle/>
          <a:p>
            <a:pPr marL="457200" indent="-457200">
              <a:buFont typeface="+mj-lt"/>
              <a:buAutoNum type="arabicPeriod"/>
            </a:pPr>
            <a:r>
              <a:rPr lang="en-US" sz="2000" dirty="0">
                <a:latin typeface="Century Gothic" panose="020B0502020202020204" pitchFamily="34" charset="0"/>
              </a:rPr>
              <a:t>Textbooks $593,801</a:t>
            </a:r>
          </a:p>
          <a:p>
            <a:pPr marL="457200" indent="-457200">
              <a:buFont typeface="+mj-lt"/>
              <a:buAutoNum type="arabicPeriod"/>
            </a:pPr>
            <a:r>
              <a:rPr lang="en-US" sz="2000" dirty="0">
                <a:latin typeface="Century Gothic" panose="020B0502020202020204" pitchFamily="34" charset="0"/>
              </a:rPr>
              <a:t>Technology $280,466</a:t>
            </a:r>
          </a:p>
          <a:p>
            <a:pPr marL="457200" indent="-457200">
              <a:buFont typeface="+mj-lt"/>
              <a:buAutoNum type="arabicPeriod"/>
            </a:pPr>
            <a:r>
              <a:rPr lang="en-US" sz="2000" dirty="0">
                <a:latin typeface="Century Gothic" panose="020B0502020202020204" pitchFamily="34" charset="0"/>
              </a:rPr>
              <a:t>Licenses for </a:t>
            </a:r>
            <a:r>
              <a:rPr lang="en-US" sz="2000" dirty="0" err="1">
                <a:latin typeface="Century Gothic" panose="020B0502020202020204" pitchFamily="34" charset="0"/>
              </a:rPr>
              <a:t>Miraki</a:t>
            </a:r>
            <a:r>
              <a:rPr lang="en-US" sz="2000" dirty="0">
                <a:latin typeface="Century Gothic" panose="020B0502020202020204" pitchFamily="34" charset="0"/>
              </a:rPr>
              <a:t> wireless access points - $30,000, Nutanix -$30,000 and Firewall maintenance -$30,000 (50% covered by </a:t>
            </a:r>
            <a:r>
              <a:rPr lang="en-US" sz="2000" dirty="0" err="1">
                <a:latin typeface="Century Gothic" panose="020B0502020202020204" pitchFamily="34" charset="0"/>
              </a:rPr>
              <a:t>erate</a:t>
            </a:r>
            <a:r>
              <a:rPr lang="en-US" sz="2000" dirty="0">
                <a:latin typeface="Century Gothic" panose="020B0502020202020204" pitchFamily="34" charset="0"/>
              </a:rPr>
              <a:t>)</a:t>
            </a:r>
          </a:p>
          <a:p>
            <a:pPr marL="457200" indent="-457200">
              <a:buFont typeface="+mj-lt"/>
              <a:buAutoNum type="arabicPeriod"/>
            </a:pPr>
            <a:r>
              <a:rPr lang="en-US" sz="2000" dirty="0">
                <a:latin typeface="Century Gothic" panose="020B0502020202020204" pitchFamily="34" charset="0"/>
              </a:rPr>
              <a:t>Marketing/Advertising/Recruitment (Strategic Planning per Charter School) $13,750</a:t>
            </a:r>
          </a:p>
          <a:p>
            <a:pPr marL="457200" indent="-457200">
              <a:buFont typeface="+mj-lt"/>
              <a:buAutoNum type="arabicPeriod"/>
            </a:pPr>
            <a:r>
              <a:rPr lang="en-US" sz="2000" dirty="0">
                <a:latin typeface="Century Gothic" panose="020B0502020202020204" pitchFamily="34" charset="0"/>
              </a:rPr>
              <a:t>Training &amp; Seminars - $142,729</a:t>
            </a:r>
          </a:p>
          <a:p>
            <a:endParaRPr lang="en-US" sz="2000" dirty="0"/>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74236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828040"/>
          </a:xfrm>
        </p:spPr>
        <p:txBody>
          <a:bodyPr>
            <a:normAutofit/>
          </a:bodyPr>
          <a:lstStyle/>
          <a:p>
            <a:r>
              <a:rPr lang="en-US" sz="4800" b="1" dirty="0">
                <a:latin typeface="Century Gothic" panose="020B0502020202020204" pitchFamily="34" charset="0"/>
              </a:rPr>
              <a:t>Capital Outlay</a:t>
            </a:r>
          </a:p>
        </p:txBody>
      </p:sp>
      <p:grpSp>
        <p:nvGrpSpPr>
          <p:cNvPr id="8" name="Group 7">
            <a:extLst>
              <a:ext uri="{FF2B5EF4-FFF2-40B4-BE49-F238E27FC236}">
                <a16:creationId xmlns:a16="http://schemas.microsoft.com/office/drawing/2014/main" id="{9217A399-157D-4BD4-9EDD-B3C0EA00A592}"/>
              </a:ext>
            </a:extLst>
          </p:cNvPr>
          <p:cNvGrpSpPr/>
          <p:nvPr/>
        </p:nvGrpSpPr>
        <p:grpSpPr>
          <a:xfrm>
            <a:off x="10067449" y="4953000"/>
            <a:ext cx="1566862" cy="1552575"/>
            <a:chOff x="2038186" y="1082906"/>
            <a:chExt cx="3696028" cy="3477768"/>
          </a:xfrm>
        </p:grpSpPr>
        <p:sp>
          <p:nvSpPr>
            <p:cNvPr id="9" name="Flowchart: Connector 8">
              <a:extLst>
                <a:ext uri="{FF2B5EF4-FFF2-40B4-BE49-F238E27FC236}">
                  <a16:creationId xmlns:a16="http://schemas.microsoft.com/office/drawing/2014/main" id="{D72E407B-CAF0-432A-95BD-6A6C382468C4}"/>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D1FC25A-7649-4B0A-8414-915E1C30C1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6" name="TextBox 5">
            <a:extLst>
              <a:ext uri="{FF2B5EF4-FFF2-40B4-BE49-F238E27FC236}">
                <a16:creationId xmlns:a16="http://schemas.microsoft.com/office/drawing/2014/main" id="{D2175D05-E438-4F15-A26A-92BC1334FBD6}"/>
              </a:ext>
            </a:extLst>
          </p:cNvPr>
          <p:cNvSpPr txBox="1"/>
          <p:nvPr/>
        </p:nvSpPr>
        <p:spPr>
          <a:xfrm>
            <a:off x="1676400" y="2057400"/>
            <a:ext cx="7924800" cy="1569660"/>
          </a:xfrm>
          <a:prstGeom prst="rect">
            <a:avLst/>
          </a:prstGeom>
          <a:noFill/>
        </p:spPr>
        <p:txBody>
          <a:bodyPr wrap="square" rtlCol="0">
            <a:spAutoFit/>
          </a:bodyPr>
          <a:lstStyle/>
          <a:p>
            <a:pPr marL="457200" indent="-457200">
              <a:buFont typeface="+mj-lt"/>
              <a:buAutoNum type="arabicPeriod"/>
            </a:pPr>
            <a:r>
              <a:rPr lang="en-US" sz="2400" dirty="0">
                <a:latin typeface="Century Gothic" panose="020B0502020202020204" pitchFamily="34" charset="0"/>
              </a:rPr>
              <a:t>Two door freezer for OES - $6,775</a:t>
            </a:r>
          </a:p>
          <a:p>
            <a:pPr marL="457200" indent="-457200">
              <a:buFont typeface="+mj-lt"/>
              <a:buAutoNum type="arabicPeriod"/>
            </a:pPr>
            <a:r>
              <a:rPr lang="en-US" sz="2400" dirty="0">
                <a:latin typeface="Century Gothic" panose="020B0502020202020204" pitchFamily="34" charset="0"/>
              </a:rPr>
              <a:t>Camera System Upgrade - $130,000</a:t>
            </a:r>
          </a:p>
          <a:p>
            <a:pPr marL="457200" indent="-457200">
              <a:buFont typeface="+mj-lt"/>
              <a:buAutoNum type="arabicPeriod"/>
            </a:pPr>
            <a:r>
              <a:rPr lang="en-US" sz="2400" dirty="0" err="1">
                <a:latin typeface="Century Gothic" panose="020B0502020202020204" pitchFamily="34" charset="0"/>
              </a:rPr>
              <a:t>Centegix</a:t>
            </a:r>
            <a:r>
              <a:rPr lang="en-US" sz="2400" dirty="0">
                <a:latin typeface="Century Gothic" panose="020B0502020202020204" pitchFamily="34" charset="0"/>
              </a:rPr>
              <a:t> equipment - $16,376</a:t>
            </a:r>
          </a:p>
          <a:p>
            <a:pPr marL="457200" indent="-457200">
              <a:buFont typeface="+mj-lt"/>
              <a:buAutoNum type="arabicPeriod"/>
            </a:pPr>
            <a:r>
              <a:rPr lang="en-US" sz="2400" dirty="0">
                <a:latin typeface="Century Gothic" panose="020B0502020202020204" pitchFamily="34" charset="0"/>
              </a:rPr>
              <a:t>Synology - $6,000</a:t>
            </a:r>
            <a:endParaRPr lang="en-US" sz="2000" dirty="0">
              <a:latin typeface="Century Gothic" panose="020B0502020202020204" pitchFamily="34" charset="0"/>
            </a:endParaRPr>
          </a:p>
        </p:txBody>
      </p:sp>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8661"/>
            <a:ext cx="9509760" cy="1233424"/>
          </a:xfrm>
        </p:spPr>
        <p:txBody>
          <a:bodyPr>
            <a:normAutofit/>
          </a:bodyPr>
          <a:lstStyle/>
          <a:p>
            <a:r>
              <a:rPr lang="en-US" sz="4800" b="1" dirty="0">
                <a:latin typeface="Century Gothic" panose="020B0502020202020204" pitchFamily="34" charset="0"/>
              </a:rPr>
              <a:t>Leases</a:t>
            </a:r>
          </a:p>
        </p:txBody>
      </p:sp>
      <p:sp>
        <p:nvSpPr>
          <p:cNvPr id="3" name="Content Placeholder 2"/>
          <p:cNvSpPr>
            <a:spLocks noGrp="1"/>
          </p:cNvSpPr>
          <p:nvPr>
            <p:ph idx="1"/>
          </p:nvPr>
        </p:nvSpPr>
        <p:spPr>
          <a:xfrm>
            <a:off x="1341120" y="1752600"/>
            <a:ext cx="9509760" cy="4127627"/>
          </a:xfrm>
        </p:spPr>
        <p:txBody>
          <a:bodyPr>
            <a:normAutofit/>
          </a:bodyPr>
          <a:lstStyle/>
          <a:p>
            <a:pPr marL="502920" indent="-457200">
              <a:buFont typeface="+mj-lt"/>
              <a:buAutoNum type="arabicPeriod"/>
            </a:pPr>
            <a:r>
              <a:rPr lang="en-US" sz="2400" dirty="0">
                <a:latin typeface="Century Gothic" panose="020B0502020202020204" pitchFamily="34" charset="0"/>
              </a:rPr>
              <a:t>Budgeted at $1,687,504</a:t>
            </a:r>
          </a:p>
          <a:p>
            <a:pPr marL="822960" lvl="1" indent="-457200">
              <a:buFont typeface="+mj-lt"/>
              <a:buAutoNum type="arabicPeriod"/>
            </a:pPr>
            <a:r>
              <a:rPr lang="en-US" sz="2000" dirty="0">
                <a:latin typeface="Century Gothic" panose="020B0502020202020204" pitchFamily="34" charset="0"/>
              </a:rPr>
              <a:t>Bus Leases - $187,504 per year</a:t>
            </a:r>
          </a:p>
          <a:p>
            <a:pPr marL="822960" lvl="1" indent="-457200">
              <a:buFont typeface="+mj-lt"/>
              <a:buAutoNum type="arabicPeriod"/>
            </a:pPr>
            <a:r>
              <a:rPr lang="en-US" sz="2000" dirty="0">
                <a:latin typeface="Century Gothic" panose="020B0502020202020204" pitchFamily="34" charset="0"/>
              </a:rPr>
              <a:t>Building Lease - $1,500,000 per year</a:t>
            </a:r>
          </a:p>
        </p:txBody>
      </p:sp>
      <p:pic>
        <p:nvPicPr>
          <p:cNvPr id="5" name="Picture 4" descr="Interior of empty bus">
            <a:extLst>
              <a:ext uri="{FF2B5EF4-FFF2-40B4-BE49-F238E27FC236}">
                <a16:creationId xmlns:a16="http://schemas.microsoft.com/office/drawing/2014/main" id="{BD4E9B54-FDD1-4147-A737-FAF0DD164D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3085355"/>
            <a:ext cx="4187197" cy="2794872"/>
          </a:xfrm>
          <a:prstGeom prst="rect">
            <a:avLst/>
          </a:prstGeom>
        </p:spPr>
      </p:pic>
    </p:spTree>
    <p:extLst>
      <p:ext uri="{BB962C8B-B14F-4D97-AF65-F5344CB8AC3E}">
        <p14:creationId xmlns:p14="http://schemas.microsoft.com/office/powerpoint/2010/main" val="149662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08661"/>
            <a:ext cx="9509760" cy="1086739"/>
          </a:xfrm>
        </p:spPr>
        <p:txBody>
          <a:bodyPr>
            <a:normAutofit/>
          </a:bodyPr>
          <a:lstStyle/>
          <a:p>
            <a:r>
              <a:rPr lang="en-US" sz="4800" b="1" dirty="0">
                <a:latin typeface="Century Gothic" panose="020B0502020202020204" pitchFamily="34" charset="0"/>
              </a:rPr>
              <a:t>Conclusion</a:t>
            </a:r>
          </a:p>
        </p:txBody>
      </p:sp>
      <p:sp>
        <p:nvSpPr>
          <p:cNvPr id="5" name="TextBox 4">
            <a:extLst>
              <a:ext uri="{FF2B5EF4-FFF2-40B4-BE49-F238E27FC236}">
                <a16:creationId xmlns:a16="http://schemas.microsoft.com/office/drawing/2014/main" id="{1694507E-7E29-B3BE-DF0C-33CE75129077}"/>
              </a:ext>
            </a:extLst>
          </p:cNvPr>
          <p:cNvSpPr txBox="1"/>
          <p:nvPr/>
        </p:nvSpPr>
        <p:spPr>
          <a:xfrm>
            <a:off x="1524000" y="1828800"/>
            <a:ext cx="9220200" cy="2585323"/>
          </a:xfrm>
          <a:prstGeom prst="rect">
            <a:avLst/>
          </a:prstGeom>
          <a:noFill/>
        </p:spPr>
        <p:txBody>
          <a:bodyPr wrap="square" rtlCol="0">
            <a:spAutoFit/>
          </a:bodyPr>
          <a:lstStyle/>
          <a:p>
            <a:pPr marL="342900" indent="-342900">
              <a:buFont typeface="+mj-lt"/>
              <a:buAutoNum type="arabicPeriod"/>
            </a:pPr>
            <a:r>
              <a:rPr lang="en-US" dirty="0">
                <a:latin typeface="Century Gothic" panose="020B0502020202020204" pitchFamily="34" charset="0"/>
              </a:rPr>
              <a:t>In conclusion, the FY 2024 Proposed Operating budget is presented at $32,985,665 which reflects an increase of 0.30% over the FY 2023 Adopted Operating Budget of $32,886,765.</a:t>
            </a:r>
          </a:p>
          <a:p>
            <a:pPr marL="342900" indent="-342900">
              <a:buFont typeface="+mj-lt"/>
              <a:buAutoNum type="arabicPeriod"/>
            </a:pPr>
            <a:endParaRPr lang="en-US" dirty="0">
              <a:latin typeface="Century Gothic" panose="020B0502020202020204" pitchFamily="34" charset="0"/>
            </a:endParaRPr>
          </a:p>
          <a:p>
            <a:pPr marL="342900" indent="-342900">
              <a:buFont typeface="+mj-lt"/>
              <a:buAutoNum type="arabicPeriod"/>
            </a:pPr>
            <a:r>
              <a:rPr lang="en-US" dirty="0">
                <a:latin typeface="Century Gothic" panose="020B0502020202020204" pitchFamily="34" charset="0"/>
              </a:rPr>
              <a:t>The Final tentative budget will be presented in August 2023 for approval by the Charter School Authority Governing Board and incorporated into the City of Cape Coral Public Hearings for final approval in September 2023.</a:t>
            </a:r>
          </a:p>
          <a:p>
            <a:pPr marL="342900" indent="-342900">
              <a:buFont typeface="+mj-lt"/>
              <a:buAutoNum type="arabicPeriod"/>
            </a:pPr>
            <a:endParaRPr lang="en-US" dirty="0">
              <a:latin typeface="Century Gothic" panose="020B0502020202020204" pitchFamily="34" charset="0"/>
            </a:endParaRPr>
          </a:p>
          <a:p>
            <a:pPr marL="342900" indent="-342900">
              <a:buFont typeface="+mj-lt"/>
              <a:buAutoNum type="arabicPeriod"/>
            </a:pPr>
            <a:r>
              <a:rPr lang="en-US" dirty="0">
                <a:latin typeface="Century Gothic" panose="020B0502020202020204" pitchFamily="34" charset="0"/>
              </a:rPr>
              <a:t>Questions???</a:t>
            </a:r>
          </a:p>
        </p:txBody>
      </p:sp>
    </p:spTree>
    <p:extLst>
      <p:ext uri="{BB962C8B-B14F-4D97-AF65-F5344CB8AC3E}">
        <p14:creationId xmlns:p14="http://schemas.microsoft.com/office/powerpoint/2010/main" val="30921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9509760" cy="1066800"/>
          </a:xfrm>
        </p:spPr>
        <p:txBody>
          <a:bodyPr>
            <a:normAutofit/>
          </a:bodyPr>
          <a:lstStyle/>
          <a:p>
            <a:r>
              <a:rPr lang="en-US" sz="4800" b="1" dirty="0">
                <a:latin typeface="Century Gothic" panose="020B0502020202020204" pitchFamily="34" charset="0"/>
              </a:rPr>
              <a:t>Agenda</a:t>
            </a:r>
          </a:p>
        </p:txBody>
      </p:sp>
      <p:graphicFrame>
        <p:nvGraphicFramePr>
          <p:cNvPr id="4" name="Diagram 3">
            <a:extLst>
              <a:ext uri="{FF2B5EF4-FFF2-40B4-BE49-F238E27FC236}">
                <a16:creationId xmlns:a16="http://schemas.microsoft.com/office/drawing/2014/main" id="{173F4475-F483-6EF1-C957-8ABEFC503BDB}"/>
              </a:ext>
            </a:extLst>
          </p:cNvPr>
          <p:cNvGraphicFramePr/>
          <p:nvPr>
            <p:extLst>
              <p:ext uri="{D42A27DB-BD31-4B8C-83A1-F6EECF244321}">
                <p14:modId xmlns:p14="http://schemas.microsoft.com/office/powerpoint/2010/main" val="3034496037"/>
              </p:ext>
            </p:extLst>
          </p:nvPr>
        </p:nvGraphicFramePr>
        <p:xfrm>
          <a:off x="0" y="76200"/>
          <a:ext cx="11506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A2D1F4A-62C3-4A09-85DF-E83ECF02F110}"/>
              </a:ext>
            </a:extLst>
          </p:cNvPr>
          <p:cNvGraphicFramePr/>
          <p:nvPr>
            <p:extLst>
              <p:ext uri="{D42A27DB-BD31-4B8C-83A1-F6EECF244321}">
                <p14:modId xmlns:p14="http://schemas.microsoft.com/office/powerpoint/2010/main" val="3047414448"/>
              </p:ext>
            </p:extLst>
          </p:nvPr>
        </p:nvGraphicFramePr>
        <p:xfrm>
          <a:off x="4832176" y="434674"/>
          <a:ext cx="6597824" cy="5889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6">
            <a:extLst>
              <a:ext uri="{FF2B5EF4-FFF2-40B4-BE49-F238E27FC236}">
                <a16:creationId xmlns:a16="http://schemas.microsoft.com/office/drawing/2014/main" id="{6CE6B17F-65CA-4DA8-ACF1-08DE9340A97A}"/>
              </a:ext>
            </a:extLst>
          </p:cNvPr>
          <p:cNvSpPr txBox="1">
            <a:spLocks noChangeArrowheads="1"/>
          </p:cNvSpPr>
          <p:nvPr/>
        </p:nvSpPr>
        <p:spPr bwMode="auto">
          <a:xfrm>
            <a:off x="7496796" y="1334948"/>
            <a:ext cx="514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Start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7" name="Straight Arrow Connector 6">
            <a:extLst>
              <a:ext uri="{FF2B5EF4-FFF2-40B4-BE49-F238E27FC236}">
                <a16:creationId xmlns:a16="http://schemas.microsoft.com/office/drawing/2014/main" id="{A3251909-A282-4968-96D9-CECFFD374EB1}"/>
              </a:ext>
            </a:extLst>
          </p:cNvPr>
          <p:cNvCxnSpPr/>
          <p:nvPr/>
        </p:nvCxnSpPr>
        <p:spPr>
          <a:xfrm>
            <a:off x="7520609" y="1279082"/>
            <a:ext cx="466725" cy="0"/>
          </a:xfrm>
          <a:prstGeom prst="straightConnector1">
            <a:avLst/>
          </a:prstGeom>
          <a:ln w="31750">
            <a:solidFill>
              <a:srgbClr val="FF0000"/>
            </a:solidFill>
            <a:headEnd w="lg" len="med"/>
            <a:tailEnd type="stealth" w="lg" len="med"/>
          </a:ln>
        </p:spPr>
        <p:style>
          <a:lnRef idx="1">
            <a:schemeClr val="accent1"/>
          </a:lnRef>
          <a:fillRef idx="0">
            <a:schemeClr val="accent1"/>
          </a:fillRef>
          <a:effectRef idx="0">
            <a:schemeClr val="accent1"/>
          </a:effectRef>
          <a:fontRef idx="minor">
            <a:schemeClr val="tx1"/>
          </a:fontRef>
        </p:style>
      </p:cxnSp>
      <p:sp>
        <p:nvSpPr>
          <p:cNvPr id="8" name="Rectangle 5">
            <a:extLst>
              <a:ext uri="{FF2B5EF4-FFF2-40B4-BE49-F238E27FC236}">
                <a16:creationId xmlns:a16="http://schemas.microsoft.com/office/drawing/2014/main" id="{EE736A93-326B-4F39-86A8-CBE765543B7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FCE5E9A7-B5DE-4B34-96D8-1C09BB8AC5BE}"/>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a:extLst>
              <a:ext uri="{FF2B5EF4-FFF2-40B4-BE49-F238E27FC236}">
                <a16:creationId xmlns:a16="http://schemas.microsoft.com/office/drawing/2014/main" id="{3035F3E2-712D-4CCF-894F-FECDD25BD968}"/>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600" b="0" i="0" u="none" strike="noStrike" cap="none" normalizeH="0" baseline="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8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B48CB0CC-A382-4789-AA79-4D6643D546F2}"/>
              </a:ext>
            </a:extLst>
          </p:cNvPr>
          <p:cNvGrpSpPr/>
          <p:nvPr/>
        </p:nvGrpSpPr>
        <p:grpSpPr>
          <a:xfrm>
            <a:off x="6496671" y="2059010"/>
            <a:ext cx="2514600" cy="2421944"/>
            <a:chOff x="2038186" y="1082906"/>
            <a:chExt cx="3696028" cy="3477768"/>
          </a:xfrm>
        </p:grpSpPr>
        <p:sp>
          <p:nvSpPr>
            <p:cNvPr id="13" name="Flowchart: Connector 12">
              <a:extLst>
                <a:ext uri="{FF2B5EF4-FFF2-40B4-BE49-F238E27FC236}">
                  <a16:creationId xmlns:a16="http://schemas.microsoft.com/office/drawing/2014/main" id="{51DCDE92-8F6D-4CB2-B91A-FED95CF6BA22}"/>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86210024-639C-42D9-AE74-CCB6F99726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11" name="Title 10">
            <a:extLst>
              <a:ext uri="{FF2B5EF4-FFF2-40B4-BE49-F238E27FC236}">
                <a16:creationId xmlns:a16="http://schemas.microsoft.com/office/drawing/2014/main" id="{70358EDA-709C-47D7-9D9E-1FC9E1C297CC}"/>
              </a:ext>
            </a:extLst>
          </p:cNvPr>
          <p:cNvSpPr>
            <a:spLocks noGrp="1"/>
          </p:cNvSpPr>
          <p:nvPr>
            <p:ph type="title"/>
          </p:nvPr>
        </p:nvSpPr>
        <p:spPr>
          <a:xfrm>
            <a:off x="762000" y="1162195"/>
            <a:ext cx="3673131" cy="1680594"/>
          </a:xfrm>
        </p:spPr>
        <p:txBody>
          <a:bodyPr>
            <a:noAutofit/>
          </a:bodyPr>
          <a:lstStyle/>
          <a:p>
            <a:r>
              <a:rPr lang="en-US" sz="4800" b="1" dirty="0">
                <a:latin typeface="Century Gothic" panose="020B0502020202020204" pitchFamily="34" charset="0"/>
              </a:rPr>
              <a:t>Budget      	Process</a:t>
            </a:r>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651880"/>
            <a:ext cx="9144000" cy="914400"/>
          </a:xfrm>
        </p:spPr>
        <p:txBody>
          <a:bodyPr anchor="b">
            <a:normAutofit/>
          </a:bodyPr>
          <a:lstStyle/>
          <a:p>
            <a:pPr algn="l"/>
            <a:r>
              <a:rPr lang="en-US" sz="4800" b="1" dirty="0">
                <a:latin typeface="Century Gothic" panose="020B0502020202020204" pitchFamily="34" charset="0"/>
              </a:rPr>
              <a:t>Enrollment Forecast</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pic>
        <p:nvPicPr>
          <p:cNvPr id="3" name="Picture 2">
            <a:extLst>
              <a:ext uri="{FF2B5EF4-FFF2-40B4-BE49-F238E27FC236}">
                <a16:creationId xmlns:a16="http://schemas.microsoft.com/office/drawing/2014/main" id="{72150F4C-4735-556D-9D7D-23B2A7385F04}"/>
              </a:ext>
            </a:extLst>
          </p:cNvPr>
          <p:cNvPicPr>
            <a:picLocks noChangeAspect="1"/>
          </p:cNvPicPr>
          <p:nvPr/>
        </p:nvPicPr>
        <p:blipFill>
          <a:blip r:embed="rId4"/>
          <a:stretch>
            <a:fillRect/>
          </a:stretch>
        </p:blipFill>
        <p:spPr>
          <a:xfrm>
            <a:off x="1219200" y="1463285"/>
            <a:ext cx="9201150" cy="2238375"/>
          </a:xfrm>
          <a:prstGeom prst="rect">
            <a:avLst/>
          </a:prstGeom>
        </p:spPr>
      </p:pic>
      <p:pic>
        <p:nvPicPr>
          <p:cNvPr id="4" name="Picture 3">
            <a:extLst>
              <a:ext uri="{FF2B5EF4-FFF2-40B4-BE49-F238E27FC236}">
                <a16:creationId xmlns:a16="http://schemas.microsoft.com/office/drawing/2014/main" id="{34732656-221B-C7FB-EBA9-D0B19C2ACAC4}"/>
              </a:ext>
            </a:extLst>
          </p:cNvPr>
          <p:cNvPicPr>
            <a:picLocks noChangeAspect="1"/>
          </p:cNvPicPr>
          <p:nvPr/>
        </p:nvPicPr>
        <p:blipFill>
          <a:blip r:embed="rId5"/>
          <a:stretch>
            <a:fillRect/>
          </a:stretch>
        </p:blipFill>
        <p:spPr>
          <a:xfrm>
            <a:off x="3325720" y="3701660"/>
            <a:ext cx="4312873" cy="2779297"/>
          </a:xfrm>
          <a:prstGeom prst="rect">
            <a:avLst/>
          </a:prstGeom>
        </p:spPr>
      </p:pic>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553062"/>
            <a:ext cx="9144000" cy="774743"/>
          </a:xfrm>
        </p:spPr>
        <p:txBody>
          <a:bodyPr anchor="b">
            <a:normAutofit/>
          </a:bodyPr>
          <a:lstStyle/>
          <a:p>
            <a:pPr algn="l"/>
            <a:r>
              <a:rPr lang="en-US" sz="4800" b="1" dirty="0">
                <a:latin typeface="Century Gothic" panose="020B0502020202020204" pitchFamily="34" charset="0"/>
              </a:rPr>
              <a:t>Budget Overview</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439400" y="4800600"/>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pic>
        <p:nvPicPr>
          <p:cNvPr id="4" name="Picture 3">
            <a:extLst>
              <a:ext uri="{FF2B5EF4-FFF2-40B4-BE49-F238E27FC236}">
                <a16:creationId xmlns:a16="http://schemas.microsoft.com/office/drawing/2014/main" id="{75AE9FF4-C6EB-108E-0FA2-DB305734F1A1}"/>
              </a:ext>
            </a:extLst>
          </p:cNvPr>
          <p:cNvPicPr>
            <a:picLocks noChangeAspect="1"/>
          </p:cNvPicPr>
          <p:nvPr/>
        </p:nvPicPr>
        <p:blipFill>
          <a:blip r:embed="rId4"/>
          <a:stretch>
            <a:fillRect/>
          </a:stretch>
        </p:blipFill>
        <p:spPr>
          <a:xfrm>
            <a:off x="876300" y="1600200"/>
            <a:ext cx="9277350" cy="4362450"/>
          </a:xfrm>
          <a:prstGeom prst="rect">
            <a:avLst/>
          </a:prstGeom>
        </p:spPr>
      </p:pic>
    </p:spTree>
    <p:extLst>
      <p:ext uri="{BB962C8B-B14F-4D97-AF65-F5344CB8AC3E}">
        <p14:creationId xmlns:p14="http://schemas.microsoft.com/office/powerpoint/2010/main" val="34359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553062"/>
            <a:ext cx="9144000" cy="1351938"/>
          </a:xfrm>
        </p:spPr>
        <p:txBody>
          <a:bodyPr anchor="b">
            <a:normAutofit fontScale="90000"/>
          </a:bodyPr>
          <a:lstStyle/>
          <a:p>
            <a:pPr algn="l"/>
            <a:r>
              <a:rPr lang="en-US" sz="4800" b="1" dirty="0">
                <a:latin typeface="Century Gothic" panose="020B0502020202020204" pitchFamily="34" charset="0"/>
              </a:rPr>
              <a:t>Budget Overview by School </a:t>
            </a:r>
            <a:br>
              <a:rPr lang="en-US" sz="4800" b="1" dirty="0">
                <a:latin typeface="Century Gothic" panose="020B0502020202020204" pitchFamily="34" charset="0"/>
              </a:rPr>
            </a:br>
            <a:r>
              <a:rPr lang="en-US" sz="4800" b="1" dirty="0">
                <a:latin typeface="Century Gothic" panose="020B0502020202020204" pitchFamily="34" charset="0"/>
              </a:rPr>
              <a:t>FY 2024</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287000" y="4724400"/>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graphicFrame>
        <p:nvGraphicFramePr>
          <p:cNvPr id="22" name="Table 21">
            <a:extLst>
              <a:ext uri="{FF2B5EF4-FFF2-40B4-BE49-F238E27FC236}">
                <a16:creationId xmlns:a16="http://schemas.microsoft.com/office/drawing/2014/main" id="{432F73AC-D92B-A576-D568-0533DA030621}"/>
              </a:ext>
            </a:extLst>
          </p:cNvPr>
          <p:cNvGraphicFramePr>
            <a:graphicFrameLocks noGrp="1"/>
          </p:cNvGraphicFramePr>
          <p:nvPr>
            <p:extLst>
              <p:ext uri="{D42A27DB-BD31-4B8C-83A1-F6EECF244321}">
                <p14:modId xmlns:p14="http://schemas.microsoft.com/office/powerpoint/2010/main" val="1561405496"/>
              </p:ext>
            </p:extLst>
          </p:nvPr>
        </p:nvGraphicFramePr>
        <p:xfrm>
          <a:off x="2321733" y="2057400"/>
          <a:ext cx="7518400" cy="1778000"/>
        </p:xfrm>
        <a:graphic>
          <a:graphicData uri="http://schemas.openxmlformats.org/drawingml/2006/table">
            <a:tbl>
              <a:tblPr/>
              <a:tblGrid>
                <a:gridCol w="1803400">
                  <a:extLst>
                    <a:ext uri="{9D8B030D-6E8A-4147-A177-3AD203B41FA5}">
                      <a16:colId xmlns:a16="http://schemas.microsoft.com/office/drawing/2014/main" val="3500656320"/>
                    </a:ext>
                  </a:extLst>
                </a:gridCol>
                <a:gridCol w="1206500">
                  <a:extLst>
                    <a:ext uri="{9D8B030D-6E8A-4147-A177-3AD203B41FA5}">
                      <a16:colId xmlns:a16="http://schemas.microsoft.com/office/drawing/2014/main" val="2107690068"/>
                    </a:ext>
                  </a:extLst>
                </a:gridCol>
                <a:gridCol w="1104900">
                  <a:extLst>
                    <a:ext uri="{9D8B030D-6E8A-4147-A177-3AD203B41FA5}">
                      <a16:colId xmlns:a16="http://schemas.microsoft.com/office/drawing/2014/main" val="91651642"/>
                    </a:ext>
                  </a:extLst>
                </a:gridCol>
                <a:gridCol w="1117600">
                  <a:extLst>
                    <a:ext uri="{9D8B030D-6E8A-4147-A177-3AD203B41FA5}">
                      <a16:colId xmlns:a16="http://schemas.microsoft.com/office/drawing/2014/main" val="1119570480"/>
                    </a:ext>
                  </a:extLst>
                </a:gridCol>
                <a:gridCol w="1206500">
                  <a:extLst>
                    <a:ext uri="{9D8B030D-6E8A-4147-A177-3AD203B41FA5}">
                      <a16:colId xmlns:a16="http://schemas.microsoft.com/office/drawing/2014/main" val="4215195662"/>
                    </a:ext>
                  </a:extLst>
                </a:gridCol>
                <a:gridCol w="1079500">
                  <a:extLst>
                    <a:ext uri="{9D8B030D-6E8A-4147-A177-3AD203B41FA5}">
                      <a16:colId xmlns:a16="http://schemas.microsoft.com/office/drawing/2014/main" val="156789154"/>
                    </a:ext>
                  </a:extLst>
                </a:gridCol>
              </a:tblGrid>
              <a:tr h="488950">
                <a:tc>
                  <a:txBody>
                    <a:bodyPr/>
                    <a:lstStyle/>
                    <a:p>
                      <a:pPr algn="ctr" fontAlgn="b"/>
                      <a:r>
                        <a:rPr lang="en-US" sz="1000" b="1" i="0" u="none" strike="noStrike">
                          <a:solidFill>
                            <a:srgbClr val="FFFFFF"/>
                          </a:solidFill>
                          <a:effectLst/>
                          <a:latin typeface="Century Gothic" panose="020B0502020202020204" pitchFamily="34" charset="0"/>
                        </a:rPr>
                        <a:t>Revenues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1" i="0" u="none" strike="noStrike" dirty="0">
                          <a:solidFill>
                            <a:srgbClr val="FFFFFF"/>
                          </a:solidFill>
                          <a:effectLst/>
                          <a:latin typeface="Century Gothic" panose="020B0502020202020204" pitchFamily="34" charset="0"/>
                        </a:rPr>
                        <a:t>Oasis South 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effectLst/>
                          <a:latin typeface="Century Gothic" panose="020B0502020202020204" pitchFamily="34" charset="0"/>
                        </a:rPr>
                        <a:t>Oasis North Elementary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effectLst/>
                          <a:latin typeface="Century Gothic" panose="020B0502020202020204" pitchFamily="34" charset="0"/>
                        </a:rPr>
                        <a:t>Oasis Middle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effectLst/>
                          <a:latin typeface="Century Gothic" panose="020B0502020202020204" pitchFamily="34" charset="0"/>
                        </a:rPr>
                        <a:t>Oasis High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1" i="0" u="none" strike="noStrike">
                          <a:solidFill>
                            <a:srgbClr val="FFFFFF"/>
                          </a:solidFill>
                          <a:effectLst/>
                          <a:latin typeface="Century Gothic" panose="020B0502020202020204" pitchFamily="34" charset="0"/>
                        </a:rPr>
                        <a:t>Total</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919946195"/>
                  </a:ext>
                </a:extLst>
              </a:tr>
              <a:tr h="184150">
                <a:tc>
                  <a:txBody>
                    <a:bodyPr/>
                    <a:lstStyle/>
                    <a:p>
                      <a:pPr algn="l" fontAlgn="b"/>
                      <a:r>
                        <a:rPr lang="en-US" sz="1000" b="0" i="0" u="none" strike="noStrike" dirty="0">
                          <a:solidFill>
                            <a:srgbClr val="000000"/>
                          </a:solidFill>
                          <a:effectLst/>
                          <a:latin typeface="Century Gothic" panose="020B0502020202020204" pitchFamily="34" charset="0"/>
                        </a:rPr>
                        <a:t>Intergovernmental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entury Gothic" panose="020B0502020202020204" pitchFamily="34" charset="0"/>
                        </a:rPr>
                        <a:t> $            7,077,154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6,634,578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6,479,904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6,674,156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26,865,792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2952907"/>
                  </a:ext>
                </a:extLst>
              </a:tr>
              <a:tr h="184150">
                <a:tc>
                  <a:txBody>
                    <a:bodyPr/>
                    <a:lstStyle/>
                    <a:p>
                      <a:pPr algn="l" fontAlgn="b"/>
                      <a:r>
                        <a:rPr lang="en-US" sz="1000" b="0" i="0" u="none" strike="noStrike" dirty="0">
                          <a:solidFill>
                            <a:srgbClr val="000000"/>
                          </a:solidFill>
                          <a:effectLst/>
                          <a:latin typeface="Century Gothic" panose="020B0502020202020204" pitchFamily="34" charset="0"/>
                        </a:rPr>
                        <a:t>Capital Outlay (PECO)</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480,919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424,398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461,766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412,087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1,779,170 </a:t>
                      </a:r>
                    </a:p>
                  </a:txBody>
                  <a:tcPr marL="0" marR="0" marT="0" marB="0" anchor="b">
                    <a:lnL>
                      <a:noFill/>
                    </a:lnL>
                    <a:lnR>
                      <a:noFill/>
                    </a:lnR>
                    <a:lnT>
                      <a:noFill/>
                    </a:lnT>
                    <a:lnB>
                      <a:noFill/>
                    </a:lnB>
                  </a:tcPr>
                </a:tc>
                <a:extLst>
                  <a:ext uri="{0D108BD9-81ED-4DB2-BD59-A6C34878D82A}">
                    <a16:rowId xmlns:a16="http://schemas.microsoft.com/office/drawing/2014/main" val="889009080"/>
                  </a:ext>
                </a:extLst>
              </a:tr>
              <a:tr h="184150">
                <a:tc>
                  <a:txBody>
                    <a:bodyPr/>
                    <a:lstStyle/>
                    <a:p>
                      <a:pPr algn="l" fontAlgn="b"/>
                      <a:r>
                        <a:rPr lang="en-US" sz="1000" b="0" i="0" u="none" strike="noStrike">
                          <a:solidFill>
                            <a:srgbClr val="000000"/>
                          </a:solidFill>
                          <a:effectLst/>
                          <a:latin typeface="Century Gothic" panose="020B0502020202020204" pitchFamily="34" charset="0"/>
                        </a:rPr>
                        <a:t>ESSERS III</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988,455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769,160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630,973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617,733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3,006,321 </a:t>
                      </a:r>
                    </a:p>
                  </a:txBody>
                  <a:tcPr marL="0" marR="0" marT="0" marB="0" anchor="b">
                    <a:lnL>
                      <a:noFill/>
                    </a:lnL>
                    <a:lnR>
                      <a:noFill/>
                    </a:lnR>
                    <a:lnT>
                      <a:noFill/>
                    </a:lnT>
                    <a:lnB>
                      <a:noFill/>
                    </a:lnB>
                  </a:tcPr>
                </a:tc>
                <a:extLst>
                  <a:ext uri="{0D108BD9-81ED-4DB2-BD59-A6C34878D82A}">
                    <a16:rowId xmlns:a16="http://schemas.microsoft.com/office/drawing/2014/main" val="3118224285"/>
                  </a:ext>
                </a:extLst>
              </a:tr>
              <a:tr h="184150">
                <a:tc>
                  <a:txBody>
                    <a:bodyPr/>
                    <a:lstStyle/>
                    <a:p>
                      <a:pPr algn="l" fontAlgn="b"/>
                      <a:r>
                        <a:rPr lang="en-US" sz="1000" b="0" i="0" u="none" strike="noStrike">
                          <a:solidFill>
                            <a:srgbClr val="000000"/>
                          </a:solidFill>
                          <a:effectLst/>
                          <a:latin typeface="Century Gothic" panose="020B0502020202020204" pitchFamily="34" charset="0"/>
                        </a:rPr>
                        <a:t>Charges for Services</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255,420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210,870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281,160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266,805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1,014,255 </a:t>
                      </a:r>
                    </a:p>
                  </a:txBody>
                  <a:tcPr marL="0" marR="0" marT="0" marB="0" anchor="b">
                    <a:lnL>
                      <a:noFill/>
                    </a:lnL>
                    <a:lnR>
                      <a:noFill/>
                    </a:lnR>
                    <a:lnT>
                      <a:noFill/>
                    </a:lnT>
                    <a:lnB>
                      <a:noFill/>
                    </a:lnB>
                  </a:tcPr>
                </a:tc>
                <a:extLst>
                  <a:ext uri="{0D108BD9-81ED-4DB2-BD59-A6C34878D82A}">
                    <a16:rowId xmlns:a16="http://schemas.microsoft.com/office/drawing/2014/main" val="1920676046"/>
                  </a:ext>
                </a:extLst>
              </a:tr>
              <a:tr h="184150">
                <a:tc>
                  <a:txBody>
                    <a:bodyPr/>
                    <a:lstStyle/>
                    <a:p>
                      <a:pPr algn="l" fontAlgn="b"/>
                      <a:r>
                        <a:rPr lang="en-US" sz="1000" b="0" i="0" u="none" strike="noStrike">
                          <a:solidFill>
                            <a:srgbClr val="000000"/>
                          </a:solidFill>
                          <a:effectLst/>
                          <a:latin typeface="Century Gothic" panose="020B0502020202020204" pitchFamily="34" charset="0"/>
                        </a:rPr>
                        <a:t>Miscellaneous</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66,972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74,648 </a:t>
                      </a:r>
                    </a:p>
                  </a:txBody>
                  <a:tcPr marL="0" marR="0" marT="0" marB="0" anchor="b">
                    <a:lnL>
                      <a:noFill/>
                    </a:lnL>
                    <a:lnR>
                      <a:noFill/>
                    </a:lnR>
                    <a:lnT>
                      <a:noFill/>
                    </a:lnT>
                    <a:lnB>
                      <a:noFill/>
                    </a:lnB>
                  </a:tcPr>
                </a:tc>
                <a:tc>
                  <a:txBody>
                    <a:bodyPr/>
                    <a:lstStyle/>
                    <a:p>
                      <a:pPr algn="l" fontAlgn="b"/>
                      <a:r>
                        <a:rPr lang="en-US" sz="1000" b="0" i="0" u="none" strike="noStrike" dirty="0">
                          <a:solidFill>
                            <a:srgbClr val="000000"/>
                          </a:solidFill>
                          <a:effectLst/>
                          <a:latin typeface="Century Gothic" panose="020B0502020202020204" pitchFamily="34" charset="0"/>
                        </a:rPr>
                        <a:t>                 52,969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39,018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233,607 </a:t>
                      </a:r>
                    </a:p>
                  </a:txBody>
                  <a:tcPr marL="0" marR="0" marT="0" marB="0" anchor="b">
                    <a:lnL>
                      <a:noFill/>
                    </a:lnL>
                    <a:lnR>
                      <a:noFill/>
                    </a:lnR>
                    <a:lnT>
                      <a:noFill/>
                    </a:lnT>
                    <a:lnB>
                      <a:noFill/>
                    </a:lnB>
                  </a:tcPr>
                </a:tc>
                <a:extLst>
                  <a:ext uri="{0D108BD9-81ED-4DB2-BD59-A6C34878D82A}">
                    <a16:rowId xmlns:a16="http://schemas.microsoft.com/office/drawing/2014/main" val="1116134210"/>
                  </a:ext>
                </a:extLst>
              </a:tr>
              <a:tr h="184150">
                <a:tc>
                  <a:txBody>
                    <a:bodyPr/>
                    <a:lstStyle/>
                    <a:p>
                      <a:pPr algn="l" fontAlgn="b"/>
                      <a:r>
                        <a:rPr lang="en-US" sz="1000" b="0" i="0" u="none" strike="noStrike">
                          <a:solidFill>
                            <a:srgbClr val="000000"/>
                          </a:solidFill>
                          <a:effectLst/>
                          <a:latin typeface="Century Gothic" panose="020B0502020202020204" pitchFamily="34" charset="0"/>
                        </a:rPr>
                        <a:t>Transfers In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41,200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14,420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20,600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10,300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86,520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681633"/>
                  </a:ext>
                </a:extLst>
              </a:tr>
              <a:tr h="184150">
                <a:tc>
                  <a:txBody>
                    <a:bodyPr/>
                    <a:lstStyle/>
                    <a:p>
                      <a:pPr algn="r" fontAlgn="b"/>
                      <a:r>
                        <a:rPr lang="en-US" sz="1000" b="0" i="1" u="none" strike="noStrike">
                          <a:solidFill>
                            <a:srgbClr val="000000"/>
                          </a:solidFill>
                          <a:effectLst/>
                          <a:latin typeface="Century Gothic" panose="020B0502020202020204" pitchFamily="34" charset="0"/>
                        </a:rPr>
                        <a:t>Total Revenues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8,910,120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8,128,074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7,927,372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8,020,099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entury Gothic" panose="020B0502020202020204" pitchFamily="34" charset="0"/>
                        </a:rPr>
                        <a:t> $      32,985,665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54831"/>
                  </a:ext>
                </a:extLst>
              </a:tr>
            </a:tbl>
          </a:graphicData>
        </a:graphic>
      </p:graphicFrame>
      <p:graphicFrame>
        <p:nvGraphicFramePr>
          <p:cNvPr id="23" name="Table 22">
            <a:extLst>
              <a:ext uri="{FF2B5EF4-FFF2-40B4-BE49-F238E27FC236}">
                <a16:creationId xmlns:a16="http://schemas.microsoft.com/office/drawing/2014/main" id="{ADBF5FD3-6604-AE88-AA53-CD5D03AD5649}"/>
              </a:ext>
            </a:extLst>
          </p:cNvPr>
          <p:cNvGraphicFramePr>
            <a:graphicFrameLocks noGrp="1"/>
          </p:cNvGraphicFramePr>
          <p:nvPr>
            <p:extLst>
              <p:ext uri="{D42A27DB-BD31-4B8C-83A1-F6EECF244321}">
                <p14:modId xmlns:p14="http://schemas.microsoft.com/office/powerpoint/2010/main" val="2259714393"/>
              </p:ext>
            </p:extLst>
          </p:nvPr>
        </p:nvGraphicFramePr>
        <p:xfrm>
          <a:off x="2352213" y="4040649"/>
          <a:ext cx="7518400" cy="1104900"/>
        </p:xfrm>
        <a:graphic>
          <a:graphicData uri="http://schemas.openxmlformats.org/drawingml/2006/table">
            <a:tbl>
              <a:tblPr/>
              <a:tblGrid>
                <a:gridCol w="1803400">
                  <a:extLst>
                    <a:ext uri="{9D8B030D-6E8A-4147-A177-3AD203B41FA5}">
                      <a16:colId xmlns:a16="http://schemas.microsoft.com/office/drawing/2014/main" val="3711459875"/>
                    </a:ext>
                  </a:extLst>
                </a:gridCol>
                <a:gridCol w="1206500">
                  <a:extLst>
                    <a:ext uri="{9D8B030D-6E8A-4147-A177-3AD203B41FA5}">
                      <a16:colId xmlns:a16="http://schemas.microsoft.com/office/drawing/2014/main" val="1353443755"/>
                    </a:ext>
                  </a:extLst>
                </a:gridCol>
                <a:gridCol w="1104900">
                  <a:extLst>
                    <a:ext uri="{9D8B030D-6E8A-4147-A177-3AD203B41FA5}">
                      <a16:colId xmlns:a16="http://schemas.microsoft.com/office/drawing/2014/main" val="1375264369"/>
                    </a:ext>
                  </a:extLst>
                </a:gridCol>
                <a:gridCol w="1117600">
                  <a:extLst>
                    <a:ext uri="{9D8B030D-6E8A-4147-A177-3AD203B41FA5}">
                      <a16:colId xmlns:a16="http://schemas.microsoft.com/office/drawing/2014/main" val="4226107862"/>
                    </a:ext>
                  </a:extLst>
                </a:gridCol>
                <a:gridCol w="1206500">
                  <a:extLst>
                    <a:ext uri="{9D8B030D-6E8A-4147-A177-3AD203B41FA5}">
                      <a16:colId xmlns:a16="http://schemas.microsoft.com/office/drawing/2014/main" val="1721089154"/>
                    </a:ext>
                  </a:extLst>
                </a:gridCol>
                <a:gridCol w="1079500">
                  <a:extLst>
                    <a:ext uri="{9D8B030D-6E8A-4147-A177-3AD203B41FA5}">
                      <a16:colId xmlns:a16="http://schemas.microsoft.com/office/drawing/2014/main" val="524239116"/>
                    </a:ext>
                  </a:extLst>
                </a:gridCol>
              </a:tblGrid>
              <a:tr h="184150">
                <a:tc>
                  <a:txBody>
                    <a:bodyPr/>
                    <a:lstStyle/>
                    <a:p>
                      <a:pPr algn="ctr" fontAlgn="b"/>
                      <a:r>
                        <a:rPr lang="en-US" sz="1000" b="1" i="0" u="none" strike="noStrike">
                          <a:solidFill>
                            <a:srgbClr val="FFFFFF"/>
                          </a:solidFill>
                          <a:effectLst/>
                          <a:latin typeface="Century Gothic" panose="020B0502020202020204" pitchFamily="34" charset="0"/>
                        </a:rPr>
                        <a:t>Expenditures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0" i="0" u="none" strike="noStrike" dirty="0">
                          <a:solidFill>
                            <a:srgbClr val="FFFFFF"/>
                          </a:solidFill>
                          <a:effectLst/>
                          <a:latin typeface="Century Gothic" panose="020B0502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0" i="0" u="none" strike="noStrike">
                          <a:solidFill>
                            <a:srgbClr val="FFFFFF"/>
                          </a:solidFill>
                          <a:effectLst/>
                          <a:latin typeface="Century Gothic" panose="020B0502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0" i="0" u="none" strike="noStrike">
                          <a:solidFill>
                            <a:srgbClr val="FFFFFF"/>
                          </a:solidFill>
                          <a:effectLst/>
                          <a:latin typeface="Century Gothic" panose="020B0502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0" i="0" u="none" strike="noStrike">
                          <a:solidFill>
                            <a:srgbClr val="FFFFFF"/>
                          </a:solidFill>
                          <a:effectLst/>
                          <a:latin typeface="Century Gothic" panose="020B0502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000" b="0" i="0" u="none" strike="noStrike">
                          <a:solidFill>
                            <a:srgbClr val="FFFFFF"/>
                          </a:solidFill>
                          <a:effectLst/>
                          <a:latin typeface="Century Gothic" panose="020B0502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451337248"/>
                  </a:ext>
                </a:extLst>
              </a:tr>
              <a:tr h="184150">
                <a:tc>
                  <a:txBody>
                    <a:bodyPr/>
                    <a:lstStyle/>
                    <a:p>
                      <a:pPr algn="l" fontAlgn="b"/>
                      <a:r>
                        <a:rPr lang="en-US" sz="1000" b="0" i="0" u="none" strike="noStrike">
                          <a:solidFill>
                            <a:srgbClr val="000000"/>
                          </a:solidFill>
                          <a:effectLst/>
                          <a:latin typeface="Century Gothic" panose="020B0502020202020204" pitchFamily="34" charset="0"/>
                        </a:rPr>
                        <a:t>Personnel Services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5,875,626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5,783,973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5,487,785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5,440,246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22,587,630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5817302"/>
                  </a:ext>
                </a:extLst>
              </a:tr>
              <a:tr h="184150">
                <a:tc>
                  <a:txBody>
                    <a:bodyPr/>
                    <a:lstStyle/>
                    <a:p>
                      <a:pPr algn="l" fontAlgn="b"/>
                      <a:r>
                        <a:rPr lang="en-US" sz="1000" b="0" i="0" u="none" strike="noStrike">
                          <a:solidFill>
                            <a:srgbClr val="000000"/>
                          </a:solidFill>
                          <a:effectLst/>
                          <a:latin typeface="Century Gothic" panose="020B0502020202020204" pitchFamily="34" charset="0"/>
                        </a:rPr>
                        <a:t>Operating</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2,115,259 </a:t>
                      </a:r>
                    </a:p>
                  </a:txBody>
                  <a:tcPr marL="0" marR="0" marT="0" marB="0" anchor="b">
                    <a:lnL>
                      <a:noFill/>
                    </a:lnL>
                    <a:lnR>
                      <a:noFill/>
                    </a:lnR>
                    <a:lnT>
                      <a:noFill/>
                    </a:lnT>
                    <a:lnB>
                      <a:noFill/>
                    </a:lnB>
                  </a:tcPr>
                </a:tc>
                <a:tc>
                  <a:txBody>
                    <a:bodyPr/>
                    <a:lstStyle/>
                    <a:p>
                      <a:pPr algn="l" fontAlgn="b"/>
                      <a:r>
                        <a:rPr lang="en-US" sz="1000" b="0" i="0" u="none" strike="noStrike" dirty="0">
                          <a:solidFill>
                            <a:srgbClr val="000000"/>
                          </a:solidFill>
                          <a:effectLst/>
                          <a:latin typeface="Century Gothic" panose="020B0502020202020204" pitchFamily="34" charset="0"/>
                        </a:rPr>
                        <a:t>            1,955,731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2,130,771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2,349,619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8,551,380 </a:t>
                      </a:r>
                    </a:p>
                  </a:txBody>
                  <a:tcPr marL="0" marR="0" marT="0" marB="0" anchor="b">
                    <a:lnL>
                      <a:noFill/>
                    </a:lnL>
                    <a:lnR>
                      <a:noFill/>
                    </a:lnR>
                    <a:lnT>
                      <a:noFill/>
                    </a:lnT>
                    <a:lnB>
                      <a:noFill/>
                    </a:lnB>
                  </a:tcPr>
                </a:tc>
                <a:extLst>
                  <a:ext uri="{0D108BD9-81ED-4DB2-BD59-A6C34878D82A}">
                    <a16:rowId xmlns:a16="http://schemas.microsoft.com/office/drawing/2014/main" val="2244188364"/>
                  </a:ext>
                </a:extLst>
              </a:tr>
              <a:tr h="184150">
                <a:tc>
                  <a:txBody>
                    <a:bodyPr/>
                    <a:lstStyle/>
                    <a:p>
                      <a:pPr algn="l" fontAlgn="b"/>
                      <a:r>
                        <a:rPr lang="en-US" sz="1000" b="0" i="0" u="none" strike="noStrike" dirty="0">
                          <a:solidFill>
                            <a:srgbClr val="000000"/>
                          </a:solidFill>
                          <a:effectLst/>
                          <a:latin typeface="Century Gothic" panose="020B0502020202020204" pitchFamily="34" charset="0"/>
                        </a:rPr>
                        <a:t>Capital Outlay</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44,869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38,094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38,094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38,094 </a:t>
                      </a:r>
                    </a:p>
                  </a:txBody>
                  <a:tcPr marL="0" marR="0" marT="0" marB="0" anchor="b">
                    <a:lnL>
                      <a:noFill/>
                    </a:lnL>
                    <a:lnR>
                      <a:noFill/>
                    </a:lnR>
                    <a:lnT>
                      <a:noFill/>
                    </a:lnT>
                    <a:lnB>
                      <a:noFill/>
                    </a:lnB>
                  </a:tcPr>
                </a:tc>
                <a:tc>
                  <a:txBody>
                    <a:bodyPr/>
                    <a:lstStyle/>
                    <a:p>
                      <a:pPr algn="l" fontAlgn="b"/>
                      <a:r>
                        <a:rPr lang="en-US" sz="1000" b="0" i="0" u="none" strike="noStrike">
                          <a:solidFill>
                            <a:srgbClr val="000000"/>
                          </a:solidFill>
                          <a:effectLst/>
                          <a:latin typeface="Century Gothic" panose="020B0502020202020204" pitchFamily="34" charset="0"/>
                        </a:rPr>
                        <a:t>              159,151 </a:t>
                      </a:r>
                    </a:p>
                  </a:txBody>
                  <a:tcPr marL="0" marR="0" marT="0" marB="0" anchor="b">
                    <a:lnL>
                      <a:noFill/>
                    </a:lnL>
                    <a:lnR>
                      <a:noFill/>
                    </a:lnR>
                    <a:lnT>
                      <a:noFill/>
                    </a:lnT>
                    <a:lnB>
                      <a:noFill/>
                    </a:lnB>
                  </a:tcPr>
                </a:tc>
                <a:extLst>
                  <a:ext uri="{0D108BD9-81ED-4DB2-BD59-A6C34878D82A}">
                    <a16:rowId xmlns:a16="http://schemas.microsoft.com/office/drawing/2014/main" val="2658483121"/>
                  </a:ext>
                </a:extLst>
              </a:tr>
              <a:tr h="184150">
                <a:tc>
                  <a:txBody>
                    <a:bodyPr/>
                    <a:lstStyle/>
                    <a:p>
                      <a:pPr algn="l" fontAlgn="b"/>
                      <a:r>
                        <a:rPr lang="en-US" sz="1000" b="0" i="0" u="none" strike="noStrike">
                          <a:solidFill>
                            <a:srgbClr val="000000"/>
                          </a:solidFill>
                          <a:effectLst/>
                          <a:latin typeface="Century Gothic" panose="020B0502020202020204" pitchFamily="34" charset="0"/>
                        </a:rPr>
                        <a:t>Debt Service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400,276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390,076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417,226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479,926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1,687,504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864438"/>
                  </a:ext>
                </a:extLst>
              </a:tr>
              <a:tr h="184150">
                <a:tc>
                  <a:txBody>
                    <a:bodyPr/>
                    <a:lstStyle/>
                    <a:p>
                      <a:pPr algn="r" fontAlgn="b"/>
                      <a:r>
                        <a:rPr lang="en-US" sz="1000" b="0" i="1" u="none" strike="noStrike">
                          <a:solidFill>
                            <a:srgbClr val="000000"/>
                          </a:solidFill>
                          <a:effectLst/>
                          <a:latin typeface="Century Gothic" panose="020B0502020202020204" pitchFamily="34" charset="0"/>
                        </a:rPr>
                        <a:t>Total Expenditures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8,436,030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8,167,874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8,073,876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entury Gothic" panose="020B0502020202020204" pitchFamily="34" charset="0"/>
                        </a:rPr>
                        <a:t> $            8,307,885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entury Gothic" panose="020B0502020202020204" pitchFamily="34" charset="0"/>
                        </a:rPr>
                        <a:t> $      32,985,665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03231418"/>
                  </a:ext>
                </a:extLst>
              </a:tr>
            </a:tbl>
          </a:graphicData>
        </a:graphic>
      </p:graphicFrame>
      <p:pic>
        <p:nvPicPr>
          <p:cNvPr id="4" name="Picture 3">
            <a:extLst>
              <a:ext uri="{FF2B5EF4-FFF2-40B4-BE49-F238E27FC236}">
                <a16:creationId xmlns:a16="http://schemas.microsoft.com/office/drawing/2014/main" id="{32808838-3DB7-E7A0-CA4D-C2B00731C8DA}"/>
              </a:ext>
            </a:extLst>
          </p:cNvPr>
          <p:cNvPicPr>
            <a:picLocks noChangeAspect="1"/>
          </p:cNvPicPr>
          <p:nvPr/>
        </p:nvPicPr>
        <p:blipFill>
          <a:blip r:embed="rId4"/>
          <a:stretch>
            <a:fillRect/>
          </a:stretch>
        </p:blipFill>
        <p:spPr>
          <a:xfrm>
            <a:off x="2352995" y="5209883"/>
            <a:ext cx="7467600" cy="209550"/>
          </a:xfrm>
          <a:prstGeom prst="rect">
            <a:avLst/>
          </a:prstGeom>
        </p:spPr>
      </p:pic>
    </p:spTree>
    <p:extLst>
      <p:ext uri="{BB962C8B-B14F-4D97-AF65-F5344CB8AC3E}">
        <p14:creationId xmlns:p14="http://schemas.microsoft.com/office/powerpoint/2010/main" val="306889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751840"/>
          </a:xfrm>
        </p:spPr>
        <p:txBody>
          <a:bodyPr>
            <a:normAutofit/>
          </a:bodyPr>
          <a:lstStyle/>
          <a:p>
            <a:r>
              <a:rPr lang="en-US" sz="4800" b="1" dirty="0">
                <a:latin typeface="Century Gothic" panose="020B0502020202020204" pitchFamily="34" charset="0"/>
              </a:rPr>
              <a:t>Revenues</a:t>
            </a:r>
          </a:p>
        </p:txBody>
      </p:sp>
      <p:sp>
        <p:nvSpPr>
          <p:cNvPr id="4" name="Rectangle 3">
            <a:extLst>
              <a:ext uri="{FF2B5EF4-FFF2-40B4-BE49-F238E27FC236}">
                <a16:creationId xmlns:a16="http://schemas.microsoft.com/office/drawing/2014/main" id="{7AD42E12-AEE0-48BA-BB73-BC343DD1716F}"/>
              </a:ext>
            </a:extLst>
          </p:cNvPr>
          <p:cNvSpPr/>
          <p:nvPr/>
        </p:nvSpPr>
        <p:spPr>
          <a:xfrm>
            <a:off x="1362385" y="1600200"/>
            <a:ext cx="9470774" cy="5293757"/>
          </a:xfrm>
          <a:prstGeom prst="rect">
            <a:avLst/>
          </a:prstGeom>
        </p:spPr>
        <p:txBody>
          <a:bodyPr wrap="square">
            <a:spAutoFit/>
          </a:bodyPr>
          <a:lstStyle/>
          <a:p>
            <a:pPr marL="457200" indent="-457200">
              <a:buFont typeface="+mj-lt"/>
              <a:buAutoNum type="arabicPeriod"/>
            </a:pPr>
            <a:r>
              <a:rPr lang="en-US" sz="2000" dirty="0">
                <a:latin typeface="Century Gothic" panose="020B0502020202020204" pitchFamily="34" charset="0"/>
              </a:rPr>
              <a:t>Budgeted at 99%</a:t>
            </a:r>
          </a:p>
          <a:p>
            <a:pPr marL="457200" indent="-457200">
              <a:buFont typeface="+mj-lt"/>
              <a:buAutoNum type="arabicPeriod"/>
            </a:pPr>
            <a:r>
              <a:rPr lang="en-US" sz="2000" dirty="0">
                <a:latin typeface="Century Gothic" panose="020B0502020202020204" pitchFamily="34" charset="0"/>
              </a:rPr>
              <a:t>Adjusted based on the Legislative Session that concluded on May 5, 2023</a:t>
            </a:r>
          </a:p>
          <a:p>
            <a:pPr marL="457200" indent="-457200">
              <a:buFont typeface="+mj-lt"/>
              <a:buAutoNum type="arabicPeriod"/>
            </a:pPr>
            <a:r>
              <a:rPr lang="en-US" sz="2000" dirty="0">
                <a:latin typeface="Century Gothic" panose="020B0502020202020204" pitchFamily="34" charset="0"/>
              </a:rPr>
              <a:t>Florida Education Finance Program (FEFP) projections will increase $405 on average per student to $8,648. Highest amount of per-student funding in Florida history. Note that the funding per school varies.</a:t>
            </a:r>
          </a:p>
          <a:p>
            <a:pPr marL="457200" indent="-457200">
              <a:buFont typeface="+mj-lt"/>
              <a:buAutoNum type="arabicPeriod"/>
            </a:pPr>
            <a:r>
              <a:rPr lang="en-US" sz="2000" dirty="0">
                <a:latin typeface="Century Gothic" panose="020B0502020202020204" pitchFamily="34" charset="0"/>
              </a:rPr>
              <a:t>Capital Outlay (Public Education Capital Outlay – PECO) level funded</a:t>
            </a:r>
          </a:p>
          <a:p>
            <a:pPr marL="457200" indent="-457200">
              <a:buFont typeface="+mj-lt"/>
              <a:buAutoNum type="arabicPeriod"/>
            </a:pPr>
            <a:r>
              <a:rPr lang="en-US" sz="2000" dirty="0">
                <a:latin typeface="Century Gothic" panose="020B0502020202020204" pitchFamily="34" charset="0"/>
              </a:rPr>
              <a:t>Grants – not budgeted</a:t>
            </a:r>
          </a:p>
          <a:p>
            <a:pPr marL="914400" lvl="1" indent="-457200">
              <a:buFont typeface="+mj-lt"/>
              <a:buAutoNum type="arabicPeriod"/>
            </a:pPr>
            <a:r>
              <a:rPr lang="en-US" sz="2000" dirty="0">
                <a:latin typeface="Century Gothic" panose="020B0502020202020204" pitchFamily="34" charset="0"/>
              </a:rPr>
              <a:t> Title IV, Title II &amp; TAPS</a:t>
            </a:r>
          </a:p>
          <a:p>
            <a:pPr marL="457200" indent="-457200">
              <a:buFont typeface="+mj-lt"/>
              <a:buAutoNum type="arabicPeriod"/>
            </a:pPr>
            <a:r>
              <a:rPr lang="en-US" sz="2000" dirty="0">
                <a:latin typeface="Century Gothic" panose="020B0502020202020204" pitchFamily="34" charset="0"/>
              </a:rPr>
              <a:t>Other</a:t>
            </a:r>
          </a:p>
          <a:p>
            <a:pPr marL="914400" lvl="1" indent="-457200">
              <a:buFont typeface="+mj-lt"/>
              <a:buAutoNum type="arabicPeriod"/>
            </a:pPr>
            <a:r>
              <a:rPr lang="en-US" sz="2000" dirty="0">
                <a:latin typeface="Century Gothic" panose="020B0502020202020204" pitchFamily="34" charset="0"/>
              </a:rPr>
              <a:t>E-Rate Award of $345,000 to be spent over the next 3 years.  Working with City IT to identify needs.</a:t>
            </a:r>
          </a:p>
          <a:p>
            <a:pPr marL="914400" lvl="1" indent="-457200">
              <a:buFont typeface="+mj-lt"/>
              <a:buAutoNum type="arabicPeriod"/>
            </a:pPr>
            <a:r>
              <a:rPr lang="en-US" sz="2000" dirty="0">
                <a:latin typeface="Century Gothic" panose="020B0502020202020204" pitchFamily="34" charset="0"/>
              </a:rPr>
              <a:t>Teacher Salary Allocation – still unknown; potential for $800 million. Proposed $200 million increase in FY 2023-2024 to continue raising for the fourth year in a row.</a:t>
            </a:r>
          </a:p>
          <a:p>
            <a:pPr marL="285750" indent="-285750">
              <a:buFont typeface="Courier New" panose="02070309020205020404" pitchFamily="49" charset="0"/>
              <a:buChar char="o"/>
            </a:pPr>
            <a:endParaRPr lang="en-US" sz="2000" dirty="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69147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81" y="624821"/>
            <a:ext cx="9144000" cy="914400"/>
          </a:xfrm>
        </p:spPr>
        <p:txBody>
          <a:bodyPr anchor="b">
            <a:normAutofit/>
          </a:bodyPr>
          <a:lstStyle/>
          <a:p>
            <a:pPr algn="l"/>
            <a:r>
              <a:rPr lang="en-US" sz="4800" b="1" dirty="0">
                <a:latin typeface="Century Gothic" panose="020B0502020202020204" pitchFamily="34" charset="0"/>
              </a:rPr>
              <a:t>Staffing Changes</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10519144" y="4237731"/>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pic>
        <p:nvPicPr>
          <p:cNvPr id="3" name="Picture 2">
            <a:extLst>
              <a:ext uri="{FF2B5EF4-FFF2-40B4-BE49-F238E27FC236}">
                <a16:creationId xmlns:a16="http://schemas.microsoft.com/office/drawing/2014/main" id="{39BB2462-48B2-494A-FC78-EBD53B1E9B61}"/>
              </a:ext>
            </a:extLst>
          </p:cNvPr>
          <p:cNvPicPr>
            <a:picLocks noChangeAspect="1"/>
          </p:cNvPicPr>
          <p:nvPr/>
        </p:nvPicPr>
        <p:blipFill>
          <a:blip r:embed="rId4"/>
          <a:stretch>
            <a:fillRect/>
          </a:stretch>
        </p:blipFill>
        <p:spPr>
          <a:xfrm>
            <a:off x="7281542" y="1091643"/>
            <a:ext cx="4188315" cy="2353260"/>
          </a:xfrm>
          <a:prstGeom prst="rect">
            <a:avLst/>
          </a:prstGeom>
        </p:spPr>
      </p:pic>
      <p:pic>
        <p:nvPicPr>
          <p:cNvPr id="4" name="Picture 3">
            <a:extLst>
              <a:ext uri="{FF2B5EF4-FFF2-40B4-BE49-F238E27FC236}">
                <a16:creationId xmlns:a16="http://schemas.microsoft.com/office/drawing/2014/main" id="{5EFA9F0E-4033-A6EA-BCEC-BF73AA2C3465}"/>
              </a:ext>
            </a:extLst>
          </p:cNvPr>
          <p:cNvPicPr>
            <a:picLocks noChangeAspect="1"/>
          </p:cNvPicPr>
          <p:nvPr/>
        </p:nvPicPr>
        <p:blipFill>
          <a:blip r:embed="rId5"/>
          <a:stretch>
            <a:fillRect/>
          </a:stretch>
        </p:blipFill>
        <p:spPr>
          <a:xfrm>
            <a:off x="946689" y="1676400"/>
            <a:ext cx="5657850" cy="2457450"/>
          </a:xfrm>
          <a:prstGeom prst="rect">
            <a:avLst/>
          </a:prstGeom>
        </p:spPr>
      </p:pic>
      <p:pic>
        <p:nvPicPr>
          <p:cNvPr id="5" name="Picture 4">
            <a:extLst>
              <a:ext uri="{FF2B5EF4-FFF2-40B4-BE49-F238E27FC236}">
                <a16:creationId xmlns:a16="http://schemas.microsoft.com/office/drawing/2014/main" id="{E5701471-AD11-FD72-2F5E-0C73DD3B6B61}"/>
              </a:ext>
            </a:extLst>
          </p:cNvPr>
          <p:cNvPicPr>
            <a:picLocks noChangeAspect="1"/>
          </p:cNvPicPr>
          <p:nvPr/>
        </p:nvPicPr>
        <p:blipFill>
          <a:blip r:embed="rId6"/>
          <a:stretch>
            <a:fillRect/>
          </a:stretch>
        </p:blipFill>
        <p:spPr>
          <a:xfrm>
            <a:off x="288488" y="4151679"/>
            <a:ext cx="5048250" cy="2305050"/>
          </a:xfrm>
          <a:prstGeom prst="rect">
            <a:avLst/>
          </a:prstGeom>
        </p:spPr>
      </p:pic>
      <p:pic>
        <p:nvPicPr>
          <p:cNvPr id="6" name="Picture 5">
            <a:extLst>
              <a:ext uri="{FF2B5EF4-FFF2-40B4-BE49-F238E27FC236}">
                <a16:creationId xmlns:a16="http://schemas.microsoft.com/office/drawing/2014/main" id="{734C2979-9DF7-98B2-6EC9-7E29CD7A885A}"/>
              </a:ext>
            </a:extLst>
          </p:cNvPr>
          <p:cNvPicPr>
            <a:picLocks noChangeAspect="1"/>
          </p:cNvPicPr>
          <p:nvPr/>
        </p:nvPicPr>
        <p:blipFill>
          <a:blip r:embed="rId7"/>
          <a:stretch>
            <a:fillRect/>
          </a:stretch>
        </p:blipFill>
        <p:spPr>
          <a:xfrm>
            <a:off x="5181600" y="4133850"/>
            <a:ext cx="5048250" cy="1952625"/>
          </a:xfrm>
          <a:prstGeom prst="rect">
            <a:avLst/>
          </a:prstGeom>
        </p:spPr>
      </p:pic>
    </p:spTree>
    <p:extLst>
      <p:ext uri="{BB962C8B-B14F-4D97-AF65-F5344CB8AC3E}">
        <p14:creationId xmlns:p14="http://schemas.microsoft.com/office/powerpoint/2010/main" val="309721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5610"/>
            <a:ext cx="9144000" cy="914400"/>
          </a:xfrm>
        </p:spPr>
        <p:txBody>
          <a:bodyPr anchor="b">
            <a:normAutofit/>
          </a:bodyPr>
          <a:lstStyle/>
          <a:p>
            <a:pPr algn="l"/>
            <a:r>
              <a:rPr lang="en-US" sz="4800" b="1" dirty="0">
                <a:latin typeface="Century Gothic" panose="020B0502020202020204" pitchFamily="34" charset="0"/>
              </a:rPr>
              <a:t>Personnel</a:t>
            </a:r>
          </a:p>
        </p:txBody>
      </p:sp>
      <p:grpSp>
        <p:nvGrpSpPr>
          <p:cNvPr id="10" name="Group 9">
            <a:extLst>
              <a:ext uri="{FF2B5EF4-FFF2-40B4-BE49-F238E27FC236}">
                <a16:creationId xmlns:a16="http://schemas.microsoft.com/office/drawing/2014/main" id="{9FF30EAA-D405-4FFF-B5C4-AA2098C84455}"/>
              </a:ext>
            </a:extLst>
          </p:cNvPr>
          <p:cNvGrpSpPr/>
          <p:nvPr/>
        </p:nvGrpSpPr>
        <p:grpSpPr>
          <a:xfrm>
            <a:off x="9884568" y="4600575"/>
            <a:ext cx="1566862" cy="1552575"/>
            <a:chOff x="2038186" y="1082906"/>
            <a:chExt cx="3696028" cy="3477768"/>
          </a:xfrm>
        </p:grpSpPr>
        <p:sp>
          <p:nvSpPr>
            <p:cNvPr id="11" name="Flowchart: Connector 10">
              <a:extLst>
                <a:ext uri="{FF2B5EF4-FFF2-40B4-BE49-F238E27FC236}">
                  <a16:creationId xmlns:a16="http://schemas.microsoft.com/office/drawing/2014/main" id="{BB5AA030-F176-4391-AC12-F72CDFAC25D7}"/>
                </a:ext>
              </a:extLst>
            </p:cNvPr>
            <p:cNvSpPr/>
            <p:nvPr/>
          </p:nvSpPr>
          <p:spPr>
            <a:xfrm>
              <a:off x="2038186" y="1082906"/>
              <a:ext cx="3696028" cy="347776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AE0A1FEC-F83F-4FD0-9208-4F120D31F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2069726"/>
              <a:ext cx="3200400" cy="1376380"/>
            </a:xfrm>
            <a:prstGeom prst="rect">
              <a:avLst/>
            </a:prstGeom>
          </p:spPr>
        </p:pic>
      </p:grpSp>
      <p:sp>
        <p:nvSpPr>
          <p:cNvPr id="4" name="TextBox 3">
            <a:extLst>
              <a:ext uri="{FF2B5EF4-FFF2-40B4-BE49-F238E27FC236}">
                <a16:creationId xmlns:a16="http://schemas.microsoft.com/office/drawing/2014/main" id="{12927A34-2FE4-4482-BB47-94186C87E8CD}"/>
              </a:ext>
            </a:extLst>
          </p:cNvPr>
          <p:cNvSpPr txBox="1"/>
          <p:nvPr/>
        </p:nvSpPr>
        <p:spPr>
          <a:xfrm>
            <a:off x="1600200" y="1872020"/>
            <a:ext cx="7924800" cy="3447098"/>
          </a:xfrm>
          <a:prstGeom prst="rect">
            <a:avLst/>
          </a:prstGeom>
          <a:noFill/>
        </p:spPr>
        <p:txBody>
          <a:bodyPr wrap="square" rtlCol="0">
            <a:spAutoFit/>
          </a:bodyPr>
          <a:lstStyle/>
          <a:p>
            <a:pPr marL="457200" indent="-457200">
              <a:buFont typeface="+mj-lt"/>
              <a:buAutoNum type="arabicPeriod"/>
            </a:pPr>
            <a:r>
              <a:rPr lang="en-US" sz="2000" dirty="0">
                <a:latin typeface="Century Gothic" panose="020B0502020202020204" pitchFamily="34" charset="0"/>
              </a:rPr>
              <a:t>Comprises of base payroll, add pays, health plans, FRS and workers’ compensation</a:t>
            </a:r>
          </a:p>
          <a:p>
            <a:pPr marL="457200" indent="-457200">
              <a:buFont typeface="+mj-lt"/>
              <a:buAutoNum type="arabicPeriod"/>
            </a:pPr>
            <a:r>
              <a:rPr lang="en-US" sz="2000" dirty="0">
                <a:latin typeface="Century Gothic" panose="020B0502020202020204" pitchFamily="34" charset="0"/>
              </a:rPr>
              <a:t>Health plans budgeted at current rates; increased by 10%</a:t>
            </a:r>
          </a:p>
          <a:p>
            <a:pPr marL="457200" indent="-457200">
              <a:buFont typeface="+mj-lt"/>
              <a:buAutoNum type="arabicPeriod"/>
            </a:pPr>
            <a:r>
              <a:rPr lang="en-US" sz="2000" dirty="0">
                <a:latin typeface="Century Gothic" panose="020B0502020202020204" pitchFamily="34" charset="0"/>
              </a:rPr>
              <a:t>Workers Comp rates at current rates</a:t>
            </a:r>
          </a:p>
          <a:p>
            <a:pPr marL="457200" indent="-457200">
              <a:buFont typeface="+mj-lt"/>
              <a:buAutoNum type="arabicPeriod"/>
            </a:pPr>
            <a:r>
              <a:rPr lang="en-US" sz="2000" dirty="0">
                <a:latin typeface="Century Gothic" panose="020B0502020202020204" pitchFamily="34" charset="0"/>
              </a:rPr>
              <a:t>Florida Retirement System (FRS) from 10.19% to 10.86%</a:t>
            </a:r>
          </a:p>
          <a:p>
            <a:pPr marL="457200" indent="-457200">
              <a:buFont typeface="+mj-lt"/>
              <a:buAutoNum type="arabicPeriod"/>
            </a:pPr>
            <a:r>
              <a:rPr lang="en-US" sz="2000" dirty="0">
                <a:latin typeface="Century Gothic" panose="020B0502020202020204" pitchFamily="34" charset="0"/>
              </a:rPr>
              <a:t>Includes a 1% increase for staff and compression for the paraprofessionals/assistant principals</a:t>
            </a:r>
          </a:p>
          <a:p>
            <a:pPr marL="457200" indent="-457200">
              <a:buFont typeface="+mj-lt"/>
              <a:buAutoNum type="arabicPeriod"/>
            </a:pPr>
            <a:r>
              <a:rPr lang="en-US" sz="2000" dirty="0">
                <a:latin typeface="Century Gothic" panose="020B0502020202020204" pitchFamily="34" charset="0"/>
              </a:rPr>
              <a:t>Includes the addition of 4 bookkeeper positions </a:t>
            </a:r>
          </a:p>
          <a:p>
            <a:pPr marL="457200" indent="-457200">
              <a:buFont typeface="+mj-lt"/>
              <a:buAutoNum type="arabicPeriod"/>
            </a:pPr>
            <a:r>
              <a:rPr lang="en-US" sz="2000" dirty="0">
                <a:latin typeface="Century Gothic" panose="020B0502020202020204" pitchFamily="34" charset="0"/>
              </a:rPr>
              <a:t>$50,000 per school for employee recognition bonus</a:t>
            </a:r>
          </a:p>
          <a:p>
            <a:pPr marL="285750" indent="-285750">
              <a:buFont typeface="Courier New" panose="02070309020205020404" pitchFamily="49" charset="0"/>
              <a:buChar char="o"/>
            </a:pPr>
            <a:endParaRPr lang="en-US" sz="2000" dirty="0">
              <a:latin typeface="Bookman Old Style" panose="02050604050505020204" pitchFamily="18" charset="0"/>
            </a:endParaRP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379786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18909</TotalTime>
  <Words>780</Words>
  <Application>Microsoft Office PowerPoint</Application>
  <PresentationFormat>Widescreen</PresentationFormat>
  <Paragraphs>169</Paragraphs>
  <Slides>13</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Bookman Old Style</vt:lpstr>
      <vt:lpstr>Calibri</vt:lpstr>
      <vt:lpstr>Century Gothic</vt:lpstr>
      <vt:lpstr>Corbel</vt:lpstr>
      <vt:lpstr>Courier New</vt:lpstr>
      <vt:lpstr>Euphemia</vt:lpstr>
      <vt:lpstr>Wingdings</vt:lpstr>
      <vt:lpstr>Banded Design Blue 16x9</vt:lpstr>
      <vt:lpstr>Budget Workshop No. 1</vt:lpstr>
      <vt:lpstr>Agenda</vt:lpstr>
      <vt:lpstr>Budget       Process</vt:lpstr>
      <vt:lpstr>Enrollment Forecast</vt:lpstr>
      <vt:lpstr>Budget Overview</vt:lpstr>
      <vt:lpstr>Budget Overview by School  FY 2024</vt:lpstr>
      <vt:lpstr>Revenues</vt:lpstr>
      <vt:lpstr>Staffing Changes</vt:lpstr>
      <vt:lpstr>Personnel</vt:lpstr>
      <vt:lpstr>Operating</vt:lpstr>
      <vt:lpstr>Capital Outlay</vt:lpstr>
      <vt:lpstr>Leases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MaryAnne Moniz</dc:creator>
  <cp:lastModifiedBy>Kathleen Paul-Evans</cp:lastModifiedBy>
  <cp:revision>77</cp:revision>
  <cp:lastPrinted>2023-05-04T18:53:22Z</cp:lastPrinted>
  <dcterms:created xsi:type="dcterms:W3CDTF">2021-03-29T16:31:46Z</dcterms:created>
  <dcterms:modified xsi:type="dcterms:W3CDTF">2023-05-09T18:57:53Z</dcterms:modified>
</cp:coreProperties>
</file>